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9" r:id="rId12"/>
    <p:sldId id="273" r:id="rId13"/>
    <p:sldId id="276" r:id="rId14"/>
    <p:sldId id="270" r:id="rId15"/>
    <p:sldId id="274" r:id="rId16"/>
    <p:sldId id="275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8B4"/>
    <a:srgbClr val="5AF523"/>
    <a:srgbClr val="1C0FB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084276-A449-4D01-BD9C-90B9DCFFD703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B4A8A-562A-453D-8808-742FD4CE503E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A1B48-1A7D-44E0-89A7-6B642B6DA11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38A9-022D-4C51-A37F-48FF1BD1394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1B8F8-0314-4BAA-8D1C-758C8BBDA0F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35EF-99D1-4A3A-B7D3-E07F05FCBF9C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2480D-2262-45CA-AC14-98808EC25C5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91BD0-07F3-4BF0-B14F-97EE45EFCF8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CD489-9ADE-45A7-A590-F980FBAF377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A59C-DB39-4885-ACDD-BBD08298508C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5382C-1E8A-4938-B364-270D2AC40E6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2749A-1E61-4DF5-AE38-6CA5AF607C5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A6CB2-3E86-47F9-AE76-D75EDB6D30F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44B09-E8E4-40F8-BA67-83B7C5B3370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71BFE-C4E7-4679-99F7-988542AE72E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7DF70-8B7E-496D-A506-7CF67D51369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2CAF6-8B2A-4F84-9FF0-7E2098CEA1A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A7541-511C-48BA-BC80-F43731C08A8C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1E93D-FE30-4B1C-853C-ABB0CBF5C4E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90F5C-1A37-40B5-85A2-5ADCFCDD6B7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52E3A-71E0-4E4A-A9F2-AF44C3A762E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27DCD-0439-4B23-BACD-C0E6EF480FF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BD7295-C8A6-4133-8DA4-E636C191AA2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08E0D4-56B8-4757-ABBD-AE50039A29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67876"/>
            <a:ext cx="7772400" cy="178010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Intro Demo Cond Black CAPS" panose="02000000000000000000" pitchFamily="50" charset="0"/>
              </a:rPr>
              <a:t>Организация работы по наставничеству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365104"/>
            <a:ext cx="6140184" cy="1560205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dirty="0">
                <a:solidFill>
                  <a:schemeClr val="tx1"/>
                </a:solidFill>
                <a:latin typeface="Intro Demo Cond Light CAPS" panose="02000000000000000000" pitchFamily="50" charset="0"/>
                <a:cs typeface="Times New Roman" pitchFamily="18" charset="0"/>
              </a:rPr>
              <a:t>МАДОУ «Детский сад №10»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Intro Demo Cond Light CAPS" panose="02000000000000000000" pitchFamily="50" charset="0"/>
                <a:cs typeface="Times New Roman" pitchFamily="18" charset="0"/>
              </a:rPr>
              <a:t>подготовила: воспитатель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Intro Demo Cond Light CAPS" panose="02000000000000000000" pitchFamily="50" charset="0"/>
                <a:cs typeface="Times New Roman" pitchFamily="18" charset="0"/>
              </a:rPr>
              <a:t>первой категории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Intro Demo Cond Light CAPS" panose="02000000000000000000" pitchFamily="50" charset="0"/>
                <a:cs typeface="Times New Roman" pitchFamily="18" charset="0"/>
              </a:rPr>
              <a:t>Назарова Н.Н.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</p:txBody>
      </p:sp>
      <p:pic>
        <p:nvPicPr>
          <p:cNvPr id="4" name="Рисунок 3" descr="https://st.free-lance.ru/users/DenneD/upload/f_06950d505095748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2861945" cy="309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593467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Intro Demo Cond Light CAPS" panose="02000000000000000000" pitchFamily="50" charset="0"/>
            </a:endParaRPr>
          </a:p>
          <a:p>
            <a:pPr algn="ctr"/>
            <a:r>
              <a:rPr lang="ru-RU" sz="2000" dirty="0">
                <a:latin typeface="Intro Demo Cond Light CAPS" panose="02000000000000000000" pitchFamily="50" charset="0"/>
              </a:rPr>
              <a:t>Курчатов 2023 г</a:t>
            </a:r>
            <a:r>
              <a:rPr lang="ru-RU" dirty="0">
                <a:latin typeface="Intro Demo Cond Light CAPS" panose="02000000000000000000" pitchFamily="50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oft-file.ru/wp-content/uploads/2012/04/avrora-3d-animation-maker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4958080"/>
            <a:ext cx="1899920" cy="18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7776864" cy="369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1C0FBF"/>
                </a:solidFill>
                <a:latin typeface="Intro Demo Cond Black CAPS" panose="02000000000000000000" pitchFamily="50" charset="0"/>
                <a:ea typeface="Times New Roman"/>
              </a:rPr>
              <a:t>Документы, регламентирующие наставничество: </a:t>
            </a:r>
            <a:endParaRPr lang="ru-RU" sz="2400" dirty="0">
              <a:solidFill>
                <a:srgbClr val="1C0FBF"/>
              </a:solidFill>
              <a:latin typeface="Intro Demo Cond Black CAPS" panose="02000000000000000000" pitchFamily="50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Intro Demo Cond Black CAPS" panose="02000000000000000000" pitchFamily="50" charset="0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35"/>
              </a:spcAft>
              <a:buFont typeface="Wingdings"/>
              <a:buChar char="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Intro Demo Cond Black CAPS" panose="02000000000000000000" pitchFamily="50" charset="0"/>
                <a:ea typeface="Times New Roman"/>
              </a:rPr>
              <a:t>Положение о наставничестве; 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Intro Demo Cond Black CAPS" panose="02000000000000000000" pitchFamily="50" charset="0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35"/>
              </a:spcAft>
              <a:buFont typeface="Wingdings"/>
              <a:buChar char="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Intro Demo Cond Black CAPS" panose="02000000000000000000" pitchFamily="50" charset="0"/>
                <a:ea typeface="Times New Roman"/>
              </a:rPr>
              <a:t>Приказ заведующей ДОУ об организации наставничества;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Intro Demo Cond Black CAPS" panose="02000000000000000000" pitchFamily="50" charset="0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35"/>
              </a:spcAft>
              <a:buFont typeface="Wingdings"/>
              <a:buChar char="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Intro Demo Cond Black CAPS" panose="02000000000000000000" pitchFamily="50" charset="0"/>
                <a:ea typeface="Times New Roman"/>
              </a:rPr>
              <a:t>Индивидуальный план работы (составляется наставником);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Intro Demo Cond Black CAPS" panose="02000000000000000000" pitchFamily="50" charset="0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35"/>
              </a:spcAft>
              <a:buFont typeface="Wingdings"/>
              <a:buChar char="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Intro Demo Cond Black CAPS" panose="02000000000000000000" pitchFamily="50" charset="0"/>
                <a:ea typeface="Times New Roman"/>
              </a:rPr>
              <a:t>Протоколы заседаний Совета педагогов, на которых рассматривались вопросы наставничества;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Intro Demo Cond Black CAPS" panose="02000000000000000000" pitchFamily="50" charset="0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35"/>
              </a:spcAft>
              <a:buFont typeface="Wingdings"/>
              <a:buChar char="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Intro Demo Cond Black CAPS" panose="02000000000000000000" pitchFamily="50" charset="0"/>
                <a:ea typeface="Times New Roman"/>
              </a:rPr>
              <a:t>Методические рекомендации и обзоры по передовому опыту проведения работы по наставничеству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Intro Demo Cond Black CAPS" panose="02000000000000000000" pitchFamily="50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14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235" y="1508651"/>
            <a:ext cx="83529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Intro Demo Cond Black CAPS" panose="02000000000000000000" pitchFamily="50" charset="0"/>
                <a:ea typeface="Times New Roman"/>
              </a:rPr>
              <a:t>Работа по наставничеству я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Intro Demo Cond Black CAPS" panose="02000000000000000000" pitchFamily="50" charset="0"/>
                <a:ea typeface="Times New Roman"/>
              </a:rPr>
              <a:t>выстраиваю в несколько этапов:</a:t>
            </a:r>
            <a:b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tro Demo Cond Black CAPS" panose="02000000000000000000" pitchFamily="50" charset="0"/>
                <a:ea typeface="Times New Roman"/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995972"/>
            <a:ext cx="3538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</a:rPr>
              <a:t>I</a:t>
            </a:r>
            <a:r>
              <a:rPr lang="ru-RU" sz="2000" b="1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</a:rPr>
              <a:t> этап </a:t>
            </a:r>
            <a:r>
              <a:rPr lang="ru-RU" sz="2000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</a:rPr>
              <a:t>– </a:t>
            </a:r>
            <a:r>
              <a:rPr lang="ru-RU" sz="2000" b="1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</a:rPr>
              <a:t>предварительный</a:t>
            </a:r>
            <a:endParaRPr lang="ru-RU" sz="2000" dirty="0">
              <a:latin typeface="Intro Demo Cond Black CAPS" panose="02000000000000000000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005064"/>
            <a:ext cx="3409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II</a:t>
            </a:r>
            <a:r>
              <a:rPr lang="ru-RU" sz="2000" b="1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 этап – адаптационный </a:t>
            </a:r>
            <a:endParaRPr lang="ru-RU" sz="2000" dirty="0">
              <a:latin typeface="Intro Demo Cond Black CAPS" panose="02000000000000000000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499992" y="5099344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III </a:t>
            </a:r>
            <a:r>
              <a:rPr lang="ru-RU" sz="2000" b="1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этап – </a:t>
            </a:r>
            <a:r>
              <a:rPr lang="ru-RU" sz="2000" b="1" dirty="0" err="1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контрольно­оценочный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6" name="Рисунок 5" descr="http://www.coollady.ru/pic/0003/051/1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88" y="3659184"/>
            <a:ext cx="14939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13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oft-file.ru/wp-content/uploads/2012/04/avrora-3d-animation-maker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4080" y="4958080"/>
            <a:ext cx="1899920" cy="18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48273" y="1340768"/>
            <a:ext cx="8478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Intro Demo Cond Black CAPS" panose="02000000000000000000" pitchFamily="50" charset="0"/>
              </a:rPr>
              <a:t>Наиболее эффективные формы и методы работы наставника с молодым педагогом: </a:t>
            </a:r>
          </a:p>
          <a:p>
            <a:endParaRPr lang="ru-RU" sz="2400" dirty="0">
              <a:solidFill>
                <a:srgbClr val="7030A0"/>
              </a:solidFill>
              <a:latin typeface="Intro Demo Cond Black CAPS" panose="02000000000000000000" pitchFamily="50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Intro Demo Cond Black CAPS" panose="02000000000000000000" pitchFamily="50" charset="0"/>
              </a:rPr>
              <a:t>-</a:t>
            </a:r>
            <a:r>
              <a:rPr lang="ru-RU" sz="2000" dirty="0">
                <a:latin typeface="Intro Demo Cond Black CAPS" panose="02000000000000000000" pitchFamily="50" charset="0"/>
              </a:rPr>
              <a:t> обучение на рабочем месте:</a:t>
            </a:r>
          </a:p>
          <a:p>
            <a:r>
              <a:rPr lang="ru-RU" sz="2000" dirty="0">
                <a:solidFill>
                  <a:srgbClr val="7030A0"/>
                </a:solidFill>
                <a:latin typeface="Intro Demo Cond Black CAPS" panose="02000000000000000000" pitchFamily="50" charset="0"/>
              </a:rPr>
              <a:t>-</a:t>
            </a:r>
            <a:r>
              <a:rPr lang="ru-RU" sz="2000" dirty="0">
                <a:latin typeface="Intro Demo Cond Black CAPS" panose="02000000000000000000" pitchFamily="50" charset="0"/>
              </a:rPr>
              <a:t> участие в работе методических объединений;</a:t>
            </a:r>
          </a:p>
          <a:p>
            <a:r>
              <a:rPr lang="ru-RU" sz="2000" dirty="0">
                <a:solidFill>
                  <a:srgbClr val="7030A0"/>
                </a:solidFill>
                <a:latin typeface="Intro Demo Cond Black CAPS" panose="02000000000000000000" pitchFamily="50" charset="0"/>
              </a:rPr>
              <a:t>-</a:t>
            </a:r>
            <a:r>
              <a:rPr lang="ru-RU" sz="2000" dirty="0">
                <a:latin typeface="Intro Demo Cond Black CAPS" panose="02000000000000000000" pitchFamily="50" charset="0"/>
              </a:rPr>
              <a:t> самообразование, включающее самостоятельное изучение образовательной программы;</a:t>
            </a:r>
          </a:p>
          <a:p>
            <a:r>
              <a:rPr lang="ru-RU" sz="2000" dirty="0">
                <a:solidFill>
                  <a:srgbClr val="7030A0"/>
                </a:solidFill>
                <a:latin typeface="Intro Demo Cond Black CAPS" panose="02000000000000000000" pitchFamily="50" charset="0"/>
              </a:rPr>
              <a:t>-</a:t>
            </a:r>
            <a:r>
              <a:rPr lang="ru-RU" sz="2000" dirty="0">
                <a:latin typeface="Intro Demo Cond Black CAPS" panose="02000000000000000000" pitchFamily="50" charset="0"/>
              </a:rPr>
              <a:t> обучение на курсах повышения квалификации;</a:t>
            </a:r>
          </a:p>
          <a:p>
            <a:r>
              <a:rPr lang="ru-RU" sz="2000" dirty="0">
                <a:solidFill>
                  <a:srgbClr val="7030A0"/>
                </a:solidFill>
                <a:latin typeface="Intro Demo Cond Black CAPS" panose="02000000000000000000" pitchFamily="50" charset="0"/>
              </a:rPr>
              <a:t>- </a:t>
            </a:r>
            <a:r>
              <a:rPr lang="ru-RU" sz="2000" dirty="0">
                <a:latin typeface="Intro Demo Cond Black CAPS" panose="02000000000000000000" pitchFamily="50" charset="0"/>
              </a:rPr>
              <a:t>просмотр открытых занятий коллег с дальнейшим анализом;</a:t>
            </a:r>
          </a:p>
          <a:p>
            <a:r>
              <a:rPr lang="ru-RU" sz="2000" dirty="0">
                <a:solidFill>
                  <a:srgbClr val="7030A0"/>
                </a:solidFill>
                <a:latin typeface="Intro Demo Cond Black CAPS" panose="02000000000000000000" pitchFamily="50" charset="0"/>
              </a:rPr>
              <a:t>-</a:t>
            </a:r>
            <a:r>
              <a:rPr lang="ru-RU" sz="2000" dirty="0">
                <a:latin typeface="Intro Demo Cond Black CAPS" panose="02000000000000000000" pitchFamily="50" charset="0"/>
              </a:rPr>
              <a:t> решение и анализ педагогических ситуаций;</a:t>
            </a:r>
          </a:p>
          <a:p>
            <a:r>
              <a:rPr lang="ru-RU" sz="2000" dirty="0">
                <a:solidFill>
                  <a:srgbClr val="7030A0"/>
                </a:solidFill>
                <a:latin typeface="Intro Demo Cond Black CAPS" panose="02000000000000000000" pitchFamily="50" charset="0"/>
              </a:rPr>
              <a:t>-</a:t>
            </a:r>
            <a:r>
              <a:rPr lang="ru-RU" sz="2000" dirty="0">
                <a:latin typeface="Intro Demo Cond Black CAPS" panose="02000000000000000000" pitchFamily="50" charset="0"/>
              </a:rPr>
              <a:t> обучение составлению подробных планов-конспектов занятий и т.д.</a:t>
            </a:r>
          </a:p>
        </p:txBody>
      </p:sp>
    </p:spTree>
    <p:extLst>
      <p:ext uri="{BB962C8B-B14F-4D97-AF65-F5344CB8AC3E}">
        <p14:creationId xmlns:p14="http://schemas.microsoft.com/office/powerpoint/2010/main" val="36091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56592" y="1412776"/>
            <a:ext cx="8136904" cy="818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latin typeface="Intro Demo Cond Black CAPS" panose="02000000000000000000" pitchFamily="50" charset="0"/>
                <a:ea typeface="Calibri"/>
                <a:cs typeface="Times New Roman"/>
              </a:rPr>
              <a:t>                                   </a:t>
            </a:r>
            <a:r>
              <a:rPr lang="ru-RU" sz="4400" b="1" dirty="0" err="1">
                <a:solidFill>
                  <a:srgbClr val="7030A0"/>
                </a:solidFill>
                <a:latin typeface="Intro Demo Cond Black CAPS" panose="02000000000000000000" pitchFamily="50" charset="0"/>
                <a:ea typeface="Calibri"/>
                <a:cs typeface="Times New Roman"/>
              </a:rPr>
              <a:t>назарова</a:t>
            </a:r>
            <a:r>
              <a:rPr lang="ru-RU" sz="4400" b="1" dirty="0">
                <a:solidFill>
                  <a:srgbClr val="7030A0"/>
                </a:solidFill>
                <a:latin typeface="Intro Demo Cond Black CAPS" panose="02000000000000000000" pitchFamily="50" charset="0"/>
                <a:ea typeface="Calibri"/>
                <a:cs typeface="Times New Roman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Intro Demo Cond Black CAPS" panose="02000000000000000000" pitchFamily="50" charset="0"/>
                <a:ea typeface="Calibri"/>
                <a:cs typeface="Times New Roman"/>
              </a:rPr>
              <a:t>н.н</a:t>
            </a:r>
            <a:r>
              <a:rPr lang="ru-RU" sz="4400" b="1" dirty="0">
                <a:solidFill>
                  <a:srgbClr val="7030A0"/>
                </a:solidFill>
                <a:latin typeface="Intro Demo Cond Black CAPS" panose="02000000000000000000" pitchFamily="50" charset="0"/>
                <a:ea typeface="Calibri"/>
                <a:cs typeface="Times New Roman"/>
              </a:rPr>
              <a:t>.</a:t>
            </a:r>
            <a:endParaRPr lang="ru-RU" sz="4400" b="1" dirty="0">
              <a:solidFill>
                <a:srgbClr val="7030A0"/>
              </a:solidFill>
              <a:effectLst/>
              <a:latin typeface="Intro Demo Cond Black CAPS" panose="02000000000000000000" pitchFamily="50" charset="0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92896"/>
            <a:ext cx="417981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492896"/>
            <a:ext cx="396044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1788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56592" y="548680"/>
            <a:ext cx="8136904" cy="818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latin typeface="Intro Demo Cond Black CAPS" panose="02000000000000000000" pitchFamily="50" charset="0"/>
                <a:ea typeface="Calibri"/>
                <a:cs typeface="Times New Roman"/>
              </a:rPr>
              <a:t>                                   </a:t>
            </a:r>
            <a:r>
              <a:rPr lang="ru-RU" sz="4400" b="1" dirty="0" err="1">
                <a:solidFill>
                  <a:srgbClr val="7030A0"/>
                </a:solidFill>
                <a:latin typeface="Intro Demo Cond Black CAPS" panose="02000000000000000000" pitchFamily="50" charset="0"/>
                <a:ea typeface="Calibri"/>
                <a:cs typeface="Times New Roman"/>
              </a:rPr>
              <a:t>Шляпцева</a:t>
            </a:r>
            <a:r>
              <a:rPr lang="ru-RU" sz="4400" b="1" dirty="0">
                <a:solidFill>
                  <a:srgbClr val="7030A0"/>
                </a:solidFill>
                <a:latin typeface="Intro Demo Cond Black CAPS" panose="02000000000000000000" pitchFamily="50" charset="0"/>
                <a:ea typeface="Calibri"/>
                <a:cs typeface="Times New Roman"/>
              </a:rPr>
              <a:t> И.В.</a:t>
            </a:r>
            <a:endParaRPr lang="ru-RU" sz="4400" b="1" dirty="0">
              <a:solidFill>
                <a:srgbClr val="7030A0"/>
              </a:solidFill>
              <a:effectLst/>
              <a:latin typeface="Intro Demo Cond Black CAPS" panose="02000000000000000000" pitchFamily="50" charset="0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42" y="908720"/>
            <a:ext cx="2160240" cy="462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060848"/>
            <a:ext cx="3295836" cy="4394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356992"/>
            <a:ext cx="3995936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198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40568" y="201843"/>
            <a:ext cx="8136904" cy="818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latin typeface="Intro Demo Cond Black CAPS" panose="02000000000000000000" pitchFamily="50" charset="0"/>
                <a:ea typeface="Calibri"/>
                <a:cs typeface="Times New Roman"/>
              </a:rPr>
              <a:t>                                   </a:t>
            </a:r>
            <a:r>
              <a:rPr lang="ru-RU" sz="4400" b="1" dirty="0" err="1">
                <a:solidFill>
                  <a:srgbClr val="7030A0"/>
                </a:solidFill>
                <a:latin typeface="Intro Demo Cond Black CAPS" panose="02000000000000000000" pitchFamily="50" charset="0"/>
                <a:ea typeface="Calibri"/>
                <a:cs typeface="Times New Roman"/>
              </a:rPr>
              <a:t>Лунёва</a:t>
            </a:r>
            <a:r>
              <a:rPr lang="ru-RU" sz="4400" b="1" dirty="0">
                <a:solidFill>
                  <a:srgbClr val="7030A0"/>
                </a:solidFill>
                <a:latin typeface="Intro Demo Cond Black CAPS" panose="02000000000000000000" pitchFamily="50" charset="0"/>
                <a:ea typeface="Calibri"/>
                <a:cs typeface="Times New Roman"/>
              </a:rPr>
              <a:t> Ю.В.</a:t>
            </a:r>
            <a:endParaRPr lang="ru-RU" sz="4400" b="1" dirty="0">
              <a:solidFill>
                <a:srgbClr val="7030A0"/>
              </a:solidFill>
              <a:effectLst/>
              <a:latin typeface="Intro Demo Cond Black CAPS" panose="02000000000000000000" pitchFamily="50" charset="0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" y="3662352"/>
            <a:ext cx="4137113" cy="3102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04" y="3791168"/>
            <a:ext cx="4097796" cy="2845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020337"/>
            <a:ext cx="3087525" cy="3374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137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12576" y="404664"/>
            <a:ext cx="813690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latin typeface="Intro Demo Cond Black CAPS" panose="02000000000000000000" pitchFamily="50" charset="0"/>
                <a:ea typeface="Calibri"/>
                <a:cs typeface="Times New Roman"/>
              </a:rPr>
              <a:t>                              </a:t>
            </a:r>
            <a:r>
              <a:rPr lang="ru-RU" sz="4800" dirty="0" err="1">
                <a:solidFill>
                  <a:srgbClr val="7030A0"/>
                </a:solidFill>
                <a:latin typeface="Intro Demo Cond Black CAPS" panose="02000000000000000000" pitchFamily="50" charset="0"/>
                <a:ea typeface="Calibri"/>
                <a:cs typeface="Times New Roman"/>
              </a:rPr>
              <a:t>Глобенко</a:t>
            </a:r>
            <a:r>
              <a:rPr lang="ru-RU" sz="4800" dirty="0">
                <a:solidFill>
                  <a:srgbClr val="7030A0"/>
                </a:solidFill>
                <a:latin typeface="Intro Demo Cond Black CAPS" panose="02000000000000000000" pitchFamily="50" charset="0"/>
                <a:ea typeface="Calibri"/>
                <a:cs typeface="Times New Roman"/>
              </a:rPr>
              <a:t> </a:t>
            </a:r>
            <a:r>
              <a:rPr lang="ru-RU" sz="4800" dirty="0" err="1">
                <a:solidFill>
                  <a:srgbClr val="7030A0"/>
                </a:solidFill>
                <a:latin typeface="Intro Demo Cond Black CAPS" panose="02000000000000000000" pitchFamily="50" charset="0"/>
                <a:ea typeface="Calibri"/>
                <a:cs typeface="Times New Roman"/>
              </a:rPr>
              <a:t>М.в</a:t>
            </a:r>
            <a:r>
              <a:rPr lang="ru-RU" sz="4800" dirty="0">
                <a:solidFill>
                  <a:srgbClr val="7030A0"/>
                </a:solidFill>
                <a:latin typeface="Intro Demo Cond Black CAPS" panose="02000000000000000000" pitchFamily="50" charset="0"/>
                <a:ea typeface="Calibri"/>
                <a:cs typeface="Times New Roman"/>
              </a:rPr>
              <a:t>.</a:t>
            </a:r>
            <a:endParaRPr lang="ru-RU" sz="7200" b="1" dirty="0">
              <a:solidFill>
                <a:srgbClr val="7030A0"/>
              </a:solidFill>
              <a:effectLst/>
              <a:latin typeface="Intro Demo Cond Black CAPS" panose="02000000000000000000" pitchFamily="50" charset="0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766" y="1832248"/>
            <a:ext cx="2923123" cy="4253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5754"/>
            <a:ext cx="3059832" cy="4079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323332"/>
            <a:ext cx="3247750" cy="4330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848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495456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«Нет ничего бесполезнее наставлений, которые не подкрепляются личным примером.»</a:t>
            </a:r>
            <a:b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b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Почетный работник                                                                          </a:t>
            </a:r>
            <a:b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общего образования РФ, </a:t>
            </a:r>
            <a:b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ветеран труда                    </a:t>
            </a:r>
            <a:b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</a:t>
            </a:r>
            <a:r>
              <a:rPr lang="ru-RU" sz="36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Резникова</a:t>
            </a:r>
            <a: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Л.А.</a:t>
            </a:r>
            <a:b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32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44824"/>
            <a:ext cx="2619527" cy="4811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oft-file.ru/wp-content/uploads/2012/04/avrora-3d-animation-maker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201" y="4509120"/>
            <a:ext cx="2232248" cy="21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54" y="332656"/>
            <a:ext cx="8640352" cy="5674642"/>
          </a:xfrm>
        </p:spPr>
        <p:txBody>
          <a:bodyPr>
            <a:noAutofit/>
          </a:bodyPr>
          <a:lstStyle/>
          <a:p>
            <a:pPr indent="450215" algn="l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7030A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Наставничество</a:t>
            </a:r>
            <a:r>
              <a:rPr lang="ru-RU" sz="2000" b="1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1C0FBF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это социальный институт, осуществляющий процесс передачи и ускорения социального опыта, форма преемственности поколений. Кроме того, наставничество – одна из наиболее эффективных форм профессиональной адаптации, способствующая повышению профессиональной компетентности и закреплению педагогических кадров.</a:t>
            </a:r>
            <a:br>
              <a:rPr lang="ru-RU" sz="2000" dirty="0">
                <a:solidFill>
                  <a:schemeClr val="tx1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70C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     </a:t>
            </a:r>
            <a:r>
              <a:rPr lang="ru-RU" sz="2400" b="1" dirty="0">
                <a:solidFill>
                  <a:srgbClr val="0070C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Наставник</a:t>
            </a:r>
            <a:r>
              <a:rPr lang="ru-RU" sz="2000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 - руководитель, опытный педагог, знающий специалист, содействующий овладению профессиональными знаниями молодого или начинающего специалиста, а также росту его общественной активности.</a:t>
            </a:r>
            <a:r>
              <a:rPr lang="ru-RU" sz="2000" i="1" dirty="0">
                <a:latin typeface="Intro Demo Cond Black CAPS" panose="02000000000000000000" pitchFamily="50" charset="0"/>
                <a:ea typeface="Times New Roman"/>
                <a:cs typeface="Times New Roman"/>
              </a:rPr>
              <a:t> </a:t>
            </a:r>
            <a:br>
              <a:rPr lang="ru-RU" sz="2000" dirty="0">
                <a:latin typeface="Intro Demo Cond Black CAPS" panose="02000000000000000000" pitchFamily="50" charset="0"/>
                <a:ea typeface="Times New Roman"/>
                <a:cs typeface="Times New Roman"/>
              </a:rPr>
            </a:br>
            <a:endParaRPr lang="ru-RU" sz="2000" dirty="0">
              <a:latin typeface="Intro Demo Cond Black CAP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2915816" y="1327223"/>
            <a:ext cx="3384376" cy="18722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Наставничество</a:t>
            </a:r>
          </a:p>
        </p:txBody>
      </p:sp>
      <p:sp>
        <p:nvSpPr>
          <p:cNvPr id="4" name="Блок-схема: данные 3"/>
          <p:cNvSpPr/>
          <p:nvPr/>
        </p:nvSpPr>
        <p:spPr>
          <a:xfrm>
            <a:off x="863588" y="3650560"/>
            <a:ext cx="3096344" cy="18002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Коллективное</a:t>
            </a:r>
          </a:p>
        </p:txBody>
      </p:sp>
      <p:sp>
        <p:nvSpPr>
          <p:cNvPr id="5" name="Блок-схема: данные 4"/>
          <p:cNvSpPr/>
          <p:nvPr/>
        </p:nvSpPr>
        <p:spPr>
          <a:xfrm>
            <a:off x="5095849" y="3650560"/>
            <a:ext cx="3168352" cy="1775601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Индивидуальное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/>
              <a:t>              </a:t>
            </a:r>
            <a:endParaRPr lang="ru-RU" dirty="0">
              <a:solidFill>
                <a:srgbClr val="1C0FB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36340">
            <a:off x="6156702" y="2305669"/>
            <a:ext cx="524301" cy="161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8697">
            <a:off x="2501087" y="2393640"/>
            <a:ext cx="524301" cy="161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22042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u="sng" dirty="0">
                <a:solidFill>
                  <a:srgbClr val="C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Наставничество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Intro Demo Cond Black CAPS" panose="02000000000000000000" pitchFamily="50" charset="0"/>
                <a:ea typeface="Times New Roman"/>
                <a:cs typeface="Times New Roman"/>
              </a:rPr>
              <a:t>н</a:t>
            </a:r>
            <a:r>
              <a:rPr lang="ru-RU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аправлено на обеспечение более быстрого вхождения в должность начинающего педагога и в нашей практике и </a:t>
            </a:r>
            <a:r>
              <a:rPr lang="ru-RU" b="1" i="1" u="sng" dirty="0">
                <a:solidFill>
                  <a:srgbClr val="C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позволяет: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• повысить качество профессиональной подготовки и квалификации;</a:t>
            </a:r>
            <a:endParaRPr lang="ru-RU" sz="1400" dirty="0"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• развить у молодых и начинающих специалистов позитивное отношение к педагогической деятельности, дать им возможность быстрее достичь рабочих показателей, необходимых ДОУ;</a:t>
            </a:r>
            <a:endParaRPr lang="ru-RU" sz="1400" dirty="0"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• предоставить наставникам возможность карьерного роста, поощрить за хорошую работу, признать их заслуги;</a:t>
            </a:r>
            <a:endParaRPr lang="ru-RU" sz="1400" dirty="0"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• снизить текучесть кадров, уменьшив количество начинающих педагогов, уволившихся в течение первых лет педагогической деятельности.</a:t>
            </a:r>
            <a:endParaRPr lang="ru-RU" sz="1400" dirty="0">
              <a:latin typeface="Intro Demo Cond Black CAPS" panose="02000000000000000000" pitchFamily="50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00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482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Цель</a:t>
            </a:r>
            <a:r>
              <a:rPr lang="ru-RU" sz="2400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31B8B4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наставничества</a:t>
            </a:r>
          </a:p>
          <a:p>
            <a:pPr algn="just"/>
            <a:r>
              <a:rPr lang="ru-RU" sz="2400" dirty="0">
                <a:solidFill>
                  <a:srgbClr val="1C0FBF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 создание условий способствующих снижению проблем адаптации, оказание помощи молодым и начинающим педагогам в их профессиональном становлении, а также формирование в нашем образовательном учреждении кадрового ядра.</a:t>
            </a:r>
            <a:endParaRPr lang="ru-RU" sz="2400" dirty="0">
              <a:solidFill>
                <a:srgbClr val="1C0FBF"/>
              </a:solidFill>
              <a:latin typeface="Intro Demo Cond Black CAPS" panose="02000000000000000000" pitchFamily="50" charset="0"/>
            </a:endParaRPr>
          </a:p>
        </p:txBody>
      </p:sp>
      <p:pic>
        <p:nvPicPr>
          <p:cNvPr id="3" name="Рисунок 2" descr="https://st.free-lance.ru/users/DenneD/upload/f_06950d5050957481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48559"/>
            <a:ext cx="2560367" cy="250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56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88487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C0FBF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задачи</a:t>
            </a:r>
            <a:r>
              <a:rPr lang="ru-RU" sz="4000" dirty="0">
                <a:solidFill>
                  <a:srgbClr val="1C0FBF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•</a:t>
            </a:r>
            <a:r>
              <a:rPr lang="ru-RU" sz="2000" dirty="0">
                <a:solidFill>
                  <a:srgbClr val="00000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привитие начинающим специалистам интереса к педагогической деятельности и закрепление педагогов в ДОУ;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• ускорение процесса профессионального становления педагога и развитие способности самостоятельно и качественно выполнять возложенные на него обязанности по занимаемой должности;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• адаптация к корпоративной культуре, усвоение лучших традиций коллектива ДОУ, правил поведения в ДОУ, сознательное и творческое отношение к выполнению своих должностных обязанностей.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Intro Demo Cond Black CAPS" panose="02000000000000000000" pitchFamily="50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15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13690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C0FBF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Принципы:</a:t>
            </a:r>
            <a:endParaRPr lang="ru-RU" sz="2800" dirty="0">
              <a:solidFill>
                <a:srgbClr val="1C0FBF"/>
              </a:solidFill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1. Добровольность и целеустремленность работы наставника.</a:t>
            </a:r>
            <a:endParaRPr lang="ru-RU" sz="1400" dirty="0">
              <a:solidFill>
                <a:srgbClr val="00B0F0"/>
              </a:solidFill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2. Морально-психологический контакт наставника и подшефного.</a:t>
            </a:r>
            <a:endParaRPr lang="ru-RU" sz="1400" dirty="0">
              <a:solidFill>
                <a:srgbClr val="00B0F0"/>
              </a:solidFill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3. Личный пример наставника.</a:t>
            </a:r>
            <a:endParaRPr lang="ru-RU" sz="1400" dirty="0">
              <a:solidFill>
                <a:srgbClr val="00B0F0"/>
              </a:solidFill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4. Доброжелательность и взаимное уважение.</a:t>
            </a:r>
            <a:endParaRPr lang="ru-RU" sz="1400" dirty="0">
              <a:solidFill>
                <a:srgbClr val="00B0F0"/>
              </a:solidFill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5. Уважительное отношение к мнению подшефного.</a:t>
            </a:r>
            <a:endParaRPr lang="ru-RU" sz="1400" dirty="0">
              <a:solidFill>
                <a:srgbClr val="00B0F0"/>
              </a:solidFill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6.Согласованность содержания работы наставника по профессиональному становлению подшефного с содержанием календарно-тематического плана и плана методической работы ДОУ.</a:t>
            </a:r>
            <a:endParaRPr lang="ru-RU" sz="1400" dirty="0">
              <a:solidFill>
                <a:srgbClr val="00B0F0"/>
              </a:solidFill>
              <a:latin typeface="Intro Demo Cond Black CAPS" panose="02000000000000000000" pitchFamily="50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Intro Demo Cond Black CAPS" panose="02000000000000000000" pitchFamily="50" charset="0"/>
                <a:ea typeface="Times New Roman"/>
                <a:cs typeface="Times New Roman"/>
              </a:rPr>
              <a:t>7. Направленность плановой деятельности наставника на воспитание и профессиональное становление подшефного.</a:t>
            </a:r>
            <a:endParaRPr lang="ru-RU" sz="1400" dirty="0">
              <a:solidFill>
                <a:srgbClr val="00B0F0"/>
              </a:solidFill>
              <a:latin typeface="Intro Demo Cond Black CAPS" panose="02000000000000000000" pitchFamily="50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276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86126" y="476672"/>
            <a:ext cx="264318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наставничество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3994" y="2321720"/>
            <a:ext cx="257175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Педагог-наставник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9649" y="2428875"/>
            <a:ext cx="257175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Молодой педагог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3994" y="3286126"/>
            <a:ext cx="2571750" cy="3383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Развивает свои деловые качества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Повышает свой профессиональный уровень в процессе </a:t>
            </a:r>
            <a:r>
              <a:rPr lang="ru-RU" b="1" dirty="0" err="1">
                <a:solidFill>
                  <a:prstClr val="white"/>
                </a:solidFill>
              </a:rPr>
              <a:t>взаимообучения</a:t>
            </a:r>
            <a:r>
              <a:rPr lang="ru-RU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9649" y="3286125"/>
            <a:ext cx="2571750" cy="328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Получает знания, развивает навыки и умения, повышает свой профессиональный уровень и способности; развивает собственную профессиональную карьеру.</a:t>
            </a:r>
          </a:p>
        </p:txBody>
      </p:sp>
      <p:cxnSp>
        <p:nvCxnSpPr>
          <p:cNvPr id="13" name="Прямая со стрелкой 12"/>
          <p:cNvCxnSpPr>
            <a:stCxn id="4" idx="2"/>
            <a:endCxn id="4" idx="2"/>
          </p:cNvCxnSpPr>
          <p:nvPr/>
        </p:nvCxnSpPr>
        <p:spPr>
          <a:xfrm>
            <a:off x="4607720" y="133392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  <a:endCxn id="4" idx="2"/>
          </p:cNvCxnSpPr>
          <p:nvPr/>
        </p:nvCxnSpPr>
        <p:spPr>
          <a:xfrm>
            <a:off x="4607720" y="133392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 flipH="1">
            <a:off x="2483768" y="1333922"/>
            <a:ext cx="2123952" cy="73776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2"/>
          </p:cNvCxnSpPr>
          <p:nvPr/>
        </p:nvCxnSpPr>
        <p:spPr>
          <a:xfrm>
            <a:off x="4607720" y="1333922"/>
            <a:ext cx="2117804" cy="7377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195736" y="2821780"/>
            <a:ext cx="0" cy="46434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1" idx="0"/>
          </p:cNvCxnSpPr>
          <p:nvPr/>
        </p:nvCxnSpPr>
        <p:spPr>
          <a:xfrm flipH="1">
            <a:off x="6725524" y="2928937"/>
            <a:ext cx="1588" cy="3571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471</TotalTime>
  <Words>584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Candara</vt:lpstr>
      <vt:lpstr>Intro Demo Cond Black CAPS</vt:lpstr>
      <vt:lpstr>Intro Demo Cond Light CAPS</vt:lpstr>
      <vt:lpstr>Symbol</vt:lpstr>
      <vt:lpstr>Times New Roman</vt:lpstr>
      <vt:lpstr>Wingdings</vt:lpstr>
      <vt:lpstr>Волна</vt:lpstr>
      <vt:lpstr>Организация работы по наставничеству </vt:lpstr>
      <vt:lpstr>«Нет ничего бесполезнее наставлений, которые не подкрепляются личным примером.»                                   Почетный работник                                                                                                          общего образования РФ,                                                 ветеран труда                                                                    Резникова Л.А. </vt:lpstr>
      <vt:lpstr>Наставничество – это социальный институт, осуществляющий процесс передачи и ускорения социального опыта, форма преемственности поколений. Кроме того, наставничество – одна из наиболее эффективных форм профессиональной адаптации, способствующая повышению профессиональной компетентности и закреплению педагогических кадров.      Наставник - руководитель, опытный педагог, знающий специалист, содействующий овладению профессиональными знаниями молодого или начинающего специалиста, а также росту его общественной активности.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по наставничеству</dc:title>
  <dc:creator>Марина</dc:creator>
  <cp:lastModifiedBy>User</cp:lastModifiedBy>
  <cp:revision>41</cp:revision>
  <dcterms:created xsi:type="dcterms:W3CDTF">2014-11-08T15:45:55Z</dcterms:created>
  <dcterms:modified xsi:type="dcterms:W3CDTF">2024-04-10T11:48:33Z</dcterms:modified>
</cp:coreProperties>
</file>