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36"/>
  </p:handoutMasterIdLst>
  <p:sldIdLst>
    <p:sldId id="263" r:id="rId5"/>
    <p:sldId id="261" r:id="rId6"/>
    <p:sldId id="265" r:id="rId7"/>
    <p:sldId id="268" r:id="rId8"/>
    <p:sldId id="262" r:id="rId9"/>
    <p:sldId id="273" r:id="rId10"/>
    <p:sldId id="276" r:id="rId11"/>
    <p:sldId id="271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8" r:id="rId28"/>
    <p:sldId id="294" r:id="rId29"/>
    <p:sldId id="293" r:id="rId30"/>
    <p:sldId id="292" r:id="rId31"/>
    <p:sldId id="290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12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3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217" y="5631047"/>
            <a:ext cx="591214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66" y="5631047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865" y="5631047"/>
            <a:ext cx="997786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87" y="5637383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464" y="5631048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535" y="3337387"/>
            <a:ext cx="6874215" cy="1326859"/>
          </a:xfrm>
        </p:spPr>
        <p:txBody>
          <a:bodyPr/>
          <a:lstStyle/>
          <a:p>
            <a:r>
              <a:rPr lang="ru-RU" sz="4000" dirty="0"/>
              <a:t>Проект по теме:</a:t>
            </a:r>
            <a:br>
              <a:rPr lang="ru-RU" sz="4000" dirty="0"/>
            </a:br>
            <a:r>
              <a:rPr lang="ru-RU" sz="4000" dirty="0"/>
              <a:t>«Трудиться – всегда пригодится».</a:t>
            </a:r>
            <a:br>
              <a:rPr lang="ru-RU" sz="4000" dirty="0"/>
            </a:br>
            <a:r>
              <a:rPr lang="ru-RU" sz="4000" dirty="0"/>
              <a:t>Средней группы №1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6448" y="4360776"/>
            <a:ext cx="5761973" cy="756229"/>
          </a:xfrm>
        </p:spPr>
        <p:txBody>
          <a:bodyPr/>
          <a:lstStyle/>
          <a:p>
            <a:pPr algn="r"/>
            <a:r>
              <a:rPr lang="ru-RU" dirty="0"/>
              <a:t>Разработали воспитатели:</a:t>
            </a:r>
          </a:p>
          <a:p>
            <a:pPr algn="r"/>
            <a:r>
              <a:rPr lang="ru-RU" dirty="0"/>
              <a:t>Назарова Н.Н.</a:t>
            </a:r>
          </a:p>
          <a:p>
            <a:pPr algn="r"/>
            <a:r>
              <a:rPr lang="ru-RU" dirty="0" err="1"/>
              <a:t>Пыхтина</a:t>
            </a:r>
            <a:r>
              <a:rPr lang="ru-RU" dirty="0"/>
              <a:t> И.А.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3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169" y="94323"/>
            <a:ext cx="6298162" cy="1467193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356276" y="1382517"/>
            <a:ext cx="3115575" cy="1009964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8263" y="2258071"/>
            <a:ext cx="8991599" cy="56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Уборка опавшей листвы на участке.</a:t>
            </a:r>
            <a:endParaRPr lang="ru-RU" sz="28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1" y="2651013"/>
            <a:ext cx="2696548" cy="359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94" y="2909546"/>
            <a:ext cx="2771766" cy="369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235" y="2909546"/>
            <a:ext cx="2631232" cy="362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267" y="2546238"/>
            <a:ext cx="2676611" cy="356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23984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847" y="1729680"/>
            <a:ext cx="11364676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на тему «Кто работает в детском саду» (знакомство с профессиями сотрудников ДОУ и местом их работы)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«Все работы хороши».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88" y="3453001"/>
            <a:ext cx="4244154" cy="3183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1" y="2373976"/>
            <a:ext cx="2713383" cy="3617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24" y="3190886"/>
            <a:ext cx="2583923" cy="3445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639" y="2694731"/>
            <a:ext cx="2569148" cy="3425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770767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0981" y="2065581"/>
            <a:ext cx="11364676" cy="346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С/Р игра «Больница».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Д/и «Кому что нужно для работы».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Чтение стихотворения </a:t>
            </a:r>
            <a:r>
              <a:rPr lang="ru-RU" sz="3200" b="1" dirty="0" err="1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В.Маяковского</a:t>
            </a: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«Кем быть».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Рисование «Дом, в котором ты живешь».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Лепка «Инструменты к разным профессиям».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Конструирование «Двухэтажный дом». </a:t>
            </a:r>
            <a:endParaRPr lang="ru-RU" sz="32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79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73" y="1461927"/>
            <a:ext cx="3695093" cy="4926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684" y="1899178"/>
            <a:ext cx="3658989" cy="48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45" y="1380929"/>
            <a:ext cx="3816590" cy="50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01719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45" y="1836170"/>
            <a:ext cx="3049248" cy="4065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685" y="2594279"/>
            <a:ext cx="3043618" cy="405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54" y="1730358"/>
            <a:ext cx="3131866" cy="4171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421" y="2657287"/>
            <a:ext cx="3060332" cy="4080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183783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685" y="1899178"/>
            <a:ext cx="6363477" cy="477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7618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Ноябрь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0981" y="2065581"/>
            <a:ext cx="11364676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НОД по теме «Профессии».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Практическое задание «Ухаживаем за цветами».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С/Р игра «Семья».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Д/и «Кто что делает?».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Чтение. </a:t>
            </a:r>
            <a:r>
              <a:rPr lang="ru-RU" sz="2800" b="1" dirty="0" err="1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К.Чуковский</a:t>
            </a: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«Айболит», «</a:t>
            </a:r>
            <a:r>
              <a:rPr lang="ru-RU" sz="2800" b="1" dirty="0" err="1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горе».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«</a:t>
            </a:r>
            <a:r>
              <a:rPr lang="ru-RU" sz="2800" b="1" dirty="0" err="1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больница» (ремонт книг)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«Мы хозяюшки» (стирка кукольной одежды»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34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Ноябрь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86" y="2015412"/>
            <a:ext cx="5701145" cy="427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587" y="1395325"/>
            <a:ext cx="3618890" cy="4825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63100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Ноябрь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23" y="1662630"/>
            <a:ext cx="3553628" cy="473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25" y="2197564"/>
            <a:ext cx="4891069" cy="366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696" y="1899178"/>
            <a:ext cx="3413890" cy="455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30428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Ноябрь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85" y="1155725"/>
            <a:ext cx="4040154" cy="538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31" y="1155725"/>
            <a:ext cx="3937277" cy="52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444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290" y="5748664"/>
            <a:ext cx="839946" cy="828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253" y="5677861"/>
            <a:ext cx="945873" cy="8997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80" y="5768534"/>
            <a:ext cx="798200" cy="809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827" y="5729070"/>
            <a:ext cx="591828" cy="8485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409" y="5860122"/>
            <a:ext cx="845281" cy="7174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60900" y="2069024"/>
            <a:ext cx="7094578" cy="146719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AD6F64"/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i="1" dirty="0"/>
              <a:t>Вид проекта</a:t>
            </a:r>
            <a:r>
              <a:rPr lang="ru-RU" dirty="0"/>
              <a:t>: исследовательский, личностно-ориентированный.</a:t>
            </a:r>
          </a:p>
        </p:txBody>
      </p:sp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Ноябрь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95" y="1315616"/>
            <a:ext cx="4033130" cy="537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601" y="2026837"/>
            <a:ext cx="6221713" cy="466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7635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1276" y="1899178"/>
            <a:ext cx="1062445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Трудовые поручения «Расчистим дорожки от снега»,</a:t>
            </a:r>
            <a:endParaRPr lang="en-US" sz="2000" b="1" dirty="0">
              <a:solidFill>
                <a:srgbClr val="AD6F64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«Покорми птиц»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Практическое задание «Сами в группе приберем».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С/Р игра «Магазин».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Чтение. </a:t>
            </a:r>
            <a:r>
              <a:rPr lang="ru-RU" sz="2000" b="1" dirty="0" err="1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 что у вас», «Дядя Степа».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Создание мини-огорода «Посадка лука».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Фотовыставка «Наши славные дела»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Изготовление своими руками ёлочных игрушек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Экскурсия на почту, знакомство с профессией почтальон.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87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3" y="1488417"/>
            <a:ext cx="3637530" cy="485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163" y="2031454"/>
            <a:ext cx="3613188" cy="481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286" y="1623388"/>
            <a:ext cx="3536302" cy="471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81762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61" y="1993172"/>
            <a:ext cx="4301289" cy="468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7578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97" y="2026444"/>
            <a:ext cx="5148527" cy="386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098" y="2047875"/>
            <a:ext cx="5119953" cy="383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78804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76" y="1514151"/>
            <a:ext cx="3567015" cy="475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030" y="2166175"/>
            <a:ext cx="4930640" cy="369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909" y="1514151"/>
            <a:ext cx="3567015" cy="475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181411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99" y="3409950"/>
            <a:ext cx="4597399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865" y="3588924"/>
            <a:ext cx="4120135" cy="309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26890" y="1899178"/>
            <a:ext cx="4281751" cy="4148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480566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4" y="2324810"/>
            <a:ext cx="5488383" cy="411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023" y="2324810"/>
            <a:ext cx="5557997" cy="411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871345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685" y="0"/>
            <a:ext cx="6298162" cy="1247154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844783" y="1077656"/>
            <a:ext cx="2794804" cy="821522"/>
          </a:xfrm>
        </p:spPr>
        <p:txBody>
          <a:bodyPr/>
          <a:lstStyle/>
          <a:p>
            <a:r>
              <a:rPr lang="ru-RU" sz="2800" dirty="0"/>
              <a:t>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47" y="1247154"/>
            <a:ext cx="3868538" cy="5158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193" y="1968760"/>
            <a:ext cx="7225040" cy="4338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846984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401" y="122314"/>
            <a:ext cx="6015579" cy="14671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проекта, проведённые с родителями: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123404" y="1323491"/>
            <a:ext cx="2743201" cy="1009964"/>
          </a:xfrm>
        </p:spPr>
        <p:txBody>
          <a:bodyPr/>
          <a:lstStyle/>
          <a:p>
            <a:r>
              <a:rPr lang="ru-RU" sz="3200" b="1" dirty="0"/>
              <a:t>Октябрь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37215" y="4283181"/>
            <a:ext cx="3115575" cy="1009964"/>
          </a:xfrm>
        </p:spPr>
        <p:txBody>
          <a:bodyPr/>
          <a:lstStyle/>
          <a:p>
            <a:r>
              <a:rPr lang="ru-RU" sz="3200" b="1" dirty="0"/>
              <a:t>Декабрь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049545" y="2744833"/>
            <a:ext cx="2890913" cy="1009964"/>
          </a:xfrm>
        </p:spPr>
        <p:txBody>
          <a:bodyPr/>
          <a:lstStyle/>
          <a:p>
            <a:r>
              <a:rPr lang="ru-RU" sz="3200" b="1" dirty="0"/>
              <a:t>Ноябрь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6605" y="1545983"/>
            <a:ext cx="6659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Консультация «Не принуждать, а приучать».</a:t>
            </a:r>
          </a:p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Уборка опавшей листвы совместно с родителями.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40457" y="2905364"/>
            <a:ext cx="690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Презентация «Как привить ребенку трудолюбие».</a:t>
            </a:r>
          </a:p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Просмотр видеоролика волонтёров «Вторая </a:t>
            </a:r>
            <a:r>
              <a:rPr lang="ru-RU" sz="2400" dirty="0" err="1">
                <a:solidFill>
                  <a:srgbClr val="AD6F64"/>
                </a:solidFill>
                <a:latin typeface="Garamond" panose="02020404030301010803" pitchFamily="18" charset="0"/>
              </a:rPr>
              <a:t>жи</a:t>
            </a:r>
            <a:r>
              <a:rPr lang="en-US" sz="2400" dirty="0">
                <a:solidFill>
                  <a:srgbClr val="AD6F64"/>
                </a:solidFill>
                <a:latin typeface="Garamond" panose="02020404030301010803" pitchFamily="18" charset="0"/>
              </a:rPr>
              <a:t>Z</a:t>
            </a:r>
            <a:r>
              <a:rPr lang="ru-RU" sz="2400" dirty="0" err="1">
                <a:solidFill>
                  <a:srgbClr val="AD6F64"/>
                </a:solidFill>
                <a:latin typeface="Garamond" panose="02020404030301010803" pitchFamily="18" charset="0"/>
              </a:rPr>
              <a:t>нь</a:t>
            </a:r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2790" y="4079593"/>
            <a:ext cx="7153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Размещение информации для родителей на тему  «Трудовое воспитание в семье и в детском саду».</a:t>
            </a:r>
          </a:p>
          <a:p>
            <a:r>
              <a:rPr lang="ru-RU" sz="2400" dirty="0">
                <a:solidFill>
                  <a:srgbClr val="AD6F64"/>
                </a:solidFill>
                <a:latin typeface="Garamond" panose="02020404030301010803" pitchFamily="18" charset="0"/>
              </a:rPr>
              <a:t>Анкетирование родителей на тему «Трудовое воспитание в семье».</a:t>
            </a:r>
          </a:p>
        </p:txBody>
      </p:sp>
    </p:spTree>
    <p:extLst>
      <p:ext uri="{BB962C8B-B14F-4D97-AF65-F5344CB8AC3E}">
        <p14:creationId xmlns:p14="http://schemas.microsoft.com/office/powerpoint/2010/main" val="23297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9992" y="195943"/>
            <a:ext cx="1991088" cy="98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031010" y="2620150"/>
            <a:ext cx="10380329" cy="139026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2700" b="1" i="1" dirty="0"/>
              <a:t>Актуальность проекта</a:t>
            </a:r>
            <a:r>
              <a:rPr lang="ru-RU" sz="2700" dirty="0"/>
              <a:t>: </a:t>
            </a:r>
            <a:br>
              <a:rPr lang="ru-RU" sz="2700" dirty="0"/>
            </a:br>
            <a:r>
              <a:rPr lang="ru-RU" sz="2700" dirty="0"/>
              <a:t>В последнее время часто приходится слышать от родителей воспитанников и от педагогов, что дети не желают трудиться, с трудом овладевают навыками самообслуживания, предпочитают пользоваться помощью взрослого. Возникают трудности в привлечении детей к уборке игрушек, поддержанию чистоты и порядка в группе детского сада и в детской комнате дома. Нередко видим детей, которые не стесняются бросать мусор (обертки от сладостей, упаковки от сока и пр.) не только на улице, но и в других </a:t>
            </a:r>
            <a:r>
              <a:rPr lang="ru-RU" sz="2700" dirty="0" err="1"/>
              <a:t>ых</a:t>
            </a:r>
            <a:r>
              <a:rPr lang="ru-RU" sz="2700" dirty="0"/>
              <a:t> местах. На замечания взрослого можно услышать такие объяснения: «Дворники уберут», «Я не знаю куда выбросить», «Это - не я!». Иногда, и родители не обращают внимание на такое поведение детей, не считая нужным, делать замечания. Таким образом, назрела необходимость педагогического просвещения родителей по вопросам трудового воспитания дошкольников, а так же целенаправленная работа с детьми по формированию устойчивой привычки трудиться. 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8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401" y="122314"/>
            <a:ext cx="6015579" cy="14671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проекта, проведённые с родителями: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40" y="1589507"/>
            <a:ext cx="3867757" cy="510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190" y="1697257"/>
            <a:ext cx="3875565" cy="483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29700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401" y="122314"/>
            <a:ext cx="6015579" cy="14671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проекта, проведённые с родителями: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483" y="1367330"/>
            <a:ext cx="3873819" cy="514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99" y="1477538"/>
            <a:ext cx="3836199" cy="503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2665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934301" y="2780439"/>
            <a:ext cx="6733795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i="1" dirty="0"/>
              <a:t>Цель проекта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Формирование устойчивого положительного отношения к труду у детей дошкольного возраста, а у родителей – желание приобщать детей к посильному труду.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037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1411" y="177282"/>
            <a:ext cx="2127380" cy="979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0749" y="667139"/>
            <a:ext cx="9768704" cy="699587"/>
          </a:xfrm>
        </p:spPr>
        <p:txBody>
          <a:bodyPr/>
          <a:lstStyle/>
          <a:p>
            <a:r>
              <a:rPr lang="ru-RU" sz="3200" i="1" dirty="0"/>
              <a:t>Задачи проекта:</a:t>
            </a:r>
            <a:br>
              <a:rPr lang="ru-RU" sz="3200" dirty="0"/>
            </a:br>
            <a:r>
              <a:rPr lang="ru-RU" sz="3200" dirty="0"/>
              <a:t>- </a:t>
            </a:r>
            <a:r>
              <a:rPr lang="ru-RU" sz="3200" b="0" dirty="0"/>
              <a:t>сформировать у детей представление о значимости труда в жизни каждого человека;</a:t>
            </a:r>
            <a:br>
              <a:rPr lang="ru-RU" sz="3200" b="0" dirty="0"/>
            </a:br>
            <a:r>
              <a:rPr lang="ru-RU" sz="3200" dirty="0"/>
              <a:t>-</a:t>
            </a:r>
            <a:r>
              <a:rPr lang="ru-RU" sz="3200" b="0" dirty="0"/>
              <a:t> вызвать интерес к результатам трудовых действий;</a:t>
            </a:r>
            <a:br>
              <a:rPr lang="ru-RU" sz="3200" b="0" dirty="0"/>
            </a:br>
            <a:r>
              <a:rPr lang="ru-RU" sz="3200" dirty="0"/>
              <a:t>-</a:t>
            </a:r>
            <a:r>
              <a:rPr lang="ru-RU" sz="3200" b="0" dirty="0"/>
              <a:t> вызвать желание детей участвовать в выполнении трудовых поручений;</a:t>
            </a:r>
            <a:br>
              <a:rPr lang="ru-RU" sz="3200" b="0" dirty="0"/>
            </a:br>
            <a:r>
              <a:rPr lang="ru-RU" sz="3200" dirty="0"/>
              <a:t>-</a:t>
            </a:r>
            <a:r>
              <a:rPr lang="ru-RU" sz="3200" b="0" dirty="0"/>
              <a:t> расширять и закреплять знания детей о профессиях,</a:t>
            </a:r>
            <a:br>
              <a:rPr lang="ru-RU" sz="3200" b="0" dirty="0"/>
            </a:br>
            <a:r>
              <a:rPr lang="ru-RU" sz="3200" b="0" dirty="0"/>
              <a:t> </a:t>
            </a:r>
            <a:r>
              <a:rPr lang="ru-RU" sz="3200" dirty="0"/>
              <a:t>-</a:t>
            </a:r>
            <a:r>
              <a:rPr lang="ru-RU" sz="3200" b="0" dirty="0"/>
              <a:t> учить четко называть профессию и вид деятельности;</a:t>
            </a:r>
            <a:br>
              <a:rPr lang="ru-RU" sz="3200" b="0" dirty="0"/>
            </a:br>
            <a:r>
              <a:rPr lang="ru-RU" sz="3200" dirty="0"/>
              <a:t>-</a:t>
            </a:r>
            <a:r>
              <a:rPr lang="ru-RU" sz="3200" b="0" dirty="0"/>
              <a:t> развивать речь, обогащать словарный запас детей разновозрастной группы новыми словами и словосочетаниями.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8448" y="111967"/>
            <a:ext cx="1987421" cy="1166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756" y="4736979"/>
            <a:ext cx="8453869" cy="1326859"/>
          </a:xfrm>
        </p:spPr>
        <p:txBody>
          <a:bodyPr/>
          <a:lstStyle/>
          <a:p>
            <a:r>
              <a:rPr lang="ru-RU" sz="3200" i="1" dirty="0"/>
              <a:t>Этапы реализации проекта.</a:t>
            </a:r>
            <a:br>
              <a:rPr lang="ru-RU" sz="3200" i="1" dirty="0"/>
            </a:br>
            <a:br>
              <a:rPr lang="ru-RU" sz="3200" dirty="0"/>
            </a:br>
            <a:r>
              <a:rPr lang="ru-RU" sz="3200" i="1" dirty="0"/>
              <a:t>Подготовительный</a:t>
            </a:r>
            <a:r>
              <a:rPr lang="ru-RU" sz="3200" dirty="0"/>
              <a:t> – </a:t>
            </a:r>
            <a:r>
              <a:rPr lang="ru-RU" sz="3200" b="0" dirty="0"/>
              <a:t>сбор информации, работа с методической литературой, составление плана работы над проектом.</a:t>
            </a:r>
            <a:br>
              <a:rPr lang="ru-RU" sz="3200" b="0" dirty="0"/>
            </a:br>
            <a:r>
              <a:rPr lang="ru-RU" sz="3200" b="0" dirty="0"/>
              <a:t> </a:t>
            </a:r>
            <a:br>
              <a:rPr lang="ru-RU" sz="3200" dirty="0"/>
            </a:br>
            <a:r>
              <a:rPr lang="ru-RU" sz="3200" i="1" dirty="0"/>
              <a:t>Практический </a:t>
            </a:r>
            <a:r>
              <a:rPr lang="ru-RU" sz="3200" dirty="0"/>
              <a:t>– </a:t>
            </a:r>
            <a:r>
              <a:rPr lang="ru-RU" sz="3200" b="0" dirty="0"/>
              <a:t>реализация проекта.</a:t>
            </a:r>
            <a:br>
              <a:rPr lang="ru-RU" sz="3200" b="0" dirty="0"/>
            </a:br>
            <a:br>
              <a:rPr lang="ru-RU" sz="3200" b="0" dirty="0"/>
            </a:br>
            <a:r>
              <a:rPr lang="ru-RU" sz="3200" i="1" dirty="0"/>
              <a:t>Итоговый –</a:t>
            </a:r>
            <a:r>
              <a:rPr lang="ru-RU" sz="3200" dirty="0"/>
              <a:t> </a:t>
            </a:r>
            <a:r>
              <a:rPr lang="ru-RU" sz="3200" b="0" dirty="0"/>
              <a:t>подведение результатов, выставка рисунков по теме «Профессии», фотовыставка «Я помощник в детском саду».</a:t>
            </a:r>
            <a:br>
              <a:rPr lang="ru-RU" b="0" dirty="0"/>
            </a:b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220997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8448" y="111967"/>
            <a:ext cx="1987421" cy="1166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756" y="4736979"/>
            <a:ext cx="8453869" cy="1326859"/>
          </a:xfrm>
        </p:spPr>
        <p:txBody>
          <a:bodyPr/>
          <a:lstStyle/>
          <a:p>
            <a:r>
              <a:rPr lang="ru-RU" sz="4000" i="1" dirty="0"/>
              <a:t>Участники проекта</a:t>
            </a:r>
            <a:r>
              <a:rPr lang="ru-RU" sz="4000" dirty="0"/>
              <a:t>: </a:t>
            </a:r>
            <a:br>
              <a:rPr lang="ru-RU" sz="4000" dirty="0"/>
            </a:br>
            <a:r>
              <a:rPr lang="ru-RU" sz="4000" dirty="0"/>
              <a:t>- </a:t>
            </a:r>
            <a:r>
              <a:rPr lang="ru-RU" sz="4000" b="0" dirty="0"/>
              <a:t>дети средней группы;</a:t>
            </a:r>
            <a:br>
              <a:rPr lang="ru-RU" sz="4000" b="0" dirty="0"/>
            </a:br>
            <a:r>
              <a:rPr lang="ru-RU" sz="4000" dirty="0"/>
              <a:t>- </a:t>
            </a:r>
            <a:r>
              <a:rPr lang="ru-RU" sz="4000" b="0" dirty="0"/>
              <a:t>педагоги;</a:t>
            </a:r>
            <a:br>
              <a:rPr lang="ru-RU" sz="4000" dirty="0"/>
            </a:br>
            <a:r>
              <a:rPr lang="ru-RU" sz="4000" dirty="0"/>
              <a:t>- </a:t>
            </a:r>
            <a:r>
              <a:rPr lang="ru-RU" sz="4000" b="0" dirty="0"/>
              <a:t>родители воспитанников.</a:t>
            </a:r>
            <a:br>
              <a:rPr lang="ru-RU" sz="4000" b="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i="1" dirty="0"/>
              <a:t>Срок реализации проекта</a:t>
            </a:r>
            <a:r>
              <a:rPr lang="ru-RU" sz="4000" dirty="0"/>
              <a:t>:  </a:t>
            </a:r>
            <a:br>
              <a:rPr lang="ru-RU" sz="4000" dirty="0"/>
            </a:br>
            <a:r>
              <a:rPr lang="ru-RU" sz="4000" b="0" dirty="0"/>
              <a:t>октябрь – декабрь 2023 года.</a:t>
            </a:r>
            <a:br>
              <a:rPr lang="ru-RU" sz="4000" dirty="0"/>
            </a:b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130106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21298"/>
            <a:ext cx="4952084" cy="10565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i="1" dirty="0"/>
              <a:t> </a:t>
            </a:r>
            <a:br>
              <a:rPr lang="ru-RU" dirty="0"/>
            </a:br>
            <a:r>
              <a:rPr lang="ru-RU" b="1" i="1" dirty="0"/>
              <a:t>Ожидаемые результаты: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20807" y="1581290"/>
            <a:ext cx="7960783" cy="404015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AD6F64"/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/>
              <a:t>	уважение к труду и желание помогать старшим;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/>
              <a:t>	устойчивый интерес к трудовым поручениям и посильному труду у воспитанников группы;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/>
              <a:t>	развитые трудовые способности;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/>
              <a:t>	трудолюбие, ответственное отношение к труду;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/>
              <a:t>	осознание родителями важности трудового воспитания дошкольников.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955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861" y="3579480"/>
            <a:ext cx="3510209" cy="263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169" y="94323"/>
            <a:ext cx="6298162" cy="1467193"/>
          </a:xfrm>
        </p:spPr>
        <p:txBody>
          <a:bodyPr>
            <a:noAutofit/>
          </a:bodyPr>
          <a:lstStyle/>
          <a:p>
            <a:r>
              <a:rPr lang="ru-RU" b="1" dirty="0"/>
              <a:t>Мероприятия проекта, проведённые с детьми: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356276" y="1382517"/>
            <a:ext cx="3115575" cy="1009964"/>
          </a:xfrm>
        </p:spPr>
        <p:txBody>
          <a:bodyPr/>
          <a:lstStyle/>
          <a:p>
            <a:r>
              <a:rPr lang="ru-RU" sz="2800" dirty="0"/>
              <a:t>Октябрь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572" y="2392481"/>
            <a:ext cx="8307355" cy="106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AD6F6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с детьми на тему «Трудовые поручения», «Дежурство в детском саду».</a:t>
            </a:r>
            <a:endParaRPr lang="ru-RU" sz="2000" b="1" dirty="0">
              <a:solidFill>
                <a:srgbClr val="AD6F64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" y="3176546"/>
            <a:ext cx="2371725" cy="316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507" y="3374572"/>
            <a:ext cx="2590856" cy="3042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49" y="3511473"/>
            <a:ext cx="3242358" cy="276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48547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B4484-BDF9-44A3-927A-0E8EDDB14416}">
  <ds:schemaRefs>
    <ds:schemaRef ds:uri="http://schemas.microsoft.com/office/2006/metadata/properties"/>
    <ds:schemaRef ds:uri="http://purl.org/dc/elements/1.1/"/>
    <ds:schemaRef ds:uri="http://schemas.microsoft.com/sharepoint/v3"/>
    <ds:schemaRef ds:uri="2547570a-e5f4-4946-a4c3-82580e42479e"/>
    <ds:schemaRef ds:uri="6ee78bd2-4339-4042-adc0-bcc64641998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0</TotalTime>
  <Words>939</Words>
  <Application>Microsoft Office PowerPoint</Application>
  <PresentationFormat>Широкоэкранный</PresentationFormat>
  <Paragraphs>95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Segoe UI</vt:lpstr>
      <vt:lpstr>Symbol</vt:lpstr>
      <vt:lpstr>Тема1</vt:lpstr>
      <vt:lpstr>Проект по теме: «Трудиться – всегда пригодится». Средней группы №1 </vt:lpstr>
      <vt:lpstr>Презентация PowerPoint</vt:lpstr>
      <vt:lpstr>Актуальность проекта:  В последнее время часто приходится слышать от родителей воспитанников и от педагогов, что дети не желают трудиться, с трудом овладевают навыками самообслуживания, предпочитают пользоваться помощью взрослого. Возникают трудности в привлечении детей к уборке игрушек, поддержанию чистоты и порядка в группе детского сада и в детской комнате дома. Нередко видим детей, которые не стесняются бросать мусор (обертки от сладостей, упаковки от сока и пр.) не только на улице, но и в других ых местах. На замечания взрослого можно услышать такие объяснения: «Дворники уберут», «Я не знаю куда выбросить», «Это - не я!». Иногда, и родители не обращают внимание на такое поведение детей, не считая нужным, делать замечания. Таким образом, назрела необходимость педагогического просвещения родителей по вопросам трудового воспитания дошкольников, а так же целенаправленная работа с детьми по формированию устойчивой привычки трудиться.  </vt:lpstr>
      <vt:lpstr>Цель проекта:  Формирование устойчивого положительного отношения к труду у детей дошкольного возраста, а у родителей – желание приобщать детей к посильному труду. </vt:lpstr>
      <vt:lpstr>Задачи проекта: - сформировать у детей представление о значимости труда в жизни каждого человека; - вызвать интерес к результатам трудовых действий; - вызвать желание детей участвовать в выполнении трудовых поручений; - расширять и закреплять знания детей о профессиях,  - учить четко называть профессию и вид деятельности; - развивать речь, обогащать словарный запас детей разновозрастной группы новыми словами и словосочетаниями. </vt:lpstr>
      <vt:lpstr>Этапы реализации проекта.  Подготовительный – сбор информации, работа с методической литературой, составление плана работы над проектом.   Практический – реализация проекта.  Итоговый – подведение результатов, выставка рисунков по теме «Профессии», фотовыставка «Я помощник в детском саду». </vt:lpstr>
      <vt:lpstr>Участники проекта:  - дети средней группы; - педагоги; - родители воспитанников.   Срок реализации проекта:   октябрь – декабрь 2023 года. </vt:lpstr>
      <vt:lpstr>  Ожидаемые результаты: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детьми:</vt:lpstr>
      <vt:lpstr>Мероприятия проекта, проведённые с родителями:</vt:lpstr>
      <vt:lpstr>Мероприятия проекта, проведённые с родителями:</vt:lpstr>
      <vt:lpstr>Мероприятия проекта, проведённые с родителями: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2024-01-15T17:27:30Z</dcterms:created>
  <dcterms:modified xsi:type="dcterms:W3CDTF">2024-04-10T11:59:26Z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