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4" r:id="rId10"/>
    <p:sldId id="272" r:id="rId11"/>
    <p:sldId id="265" r:id="rId12"/>
    <p:sldId id="266" r:id="rId13"/>
    <p:sldId id="267" r:id="rId14"/>
    <p:sldId id="269" r:id="rId15"/>
    <p:sldId id="268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3600"/>
    <a:srgbClr val="4A0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0A8E8-4334-458A-B16B-435CED1932B9}" v="878" dt="2023-04-09T10:38:29.757"/>
    <p1510:client id="{5AEB9B91-C0BF-4845-99E1-D37773156789}" v="5240" dt="2023-04-09T14:31:34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46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2C318-CB37-115E-AE9B-5B2808EB4BCC}"/>
              </a:ext>
            </a:extLst>
          </p:cNvPr>
          <p:cNvSpPr txBox="1"/>
          <p:nvPr/>
        </p:nvSpPr>
        <p:spPr>
          <a:xfrm>
            <a:off x="1993141" y="-8530"/>
            <a:ext cx="10261409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>
                <a:solidFill>
                  <a:schemeClr val="accent2">
                    <a:lumMod val="50000"/>
                  </a:schemeClr>
                </a:solidFill>
                <a:latin typeface="Century Gothic"/>
                <a:ea typeface="SimSun"/>
                <a:cs typeface="Calibri"/>
              </a:rPr>
              <a:t>МАДОУ "Детский сад №10"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02B5E-C63E-E62F-55EE-EA38DF168BA1}"/>
              </a:ext>
            </a:extLst>
          </p:cNvPr>
          <p:cNvSpPr txBox="1"/>
          <p:nvPr/>
        </p:nvSpPr>
        <p:spPr>
          <a:xfrm>
            <a:off x="1504095" y="679544"/>
            <a:ext cx="1123381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solidFill>
                  <a:srgbClr val="873600"/>
                </a:solidFill>
                <a:latin typeface="Century Gothic"/>
              </a:rPr>
              <a:t>Проект </a:t>
            </a:r>
          </a:p>
          <a:p>
            <a:pPr algn="ctr"/>
            <a:r>
              <a:rPr lang="ru-RU" sz="3600" b="1">
                <a:solidFill>
                  <a:srgbClr val="873600"/>
                </a:solidFill>
                <a:latin typeface="Century Gothic"/>
              </a:rPr>
              <a:t>Тема: "Хохлома, хохлома разукрасилась земля!"</a:t>
            </a:r>
          </a:p>
          <a:p>
            <a:pPr algn="ctr"/>
            <a:r>
              <a:rPr lang="ru-RU" sz="3600" b="1">
                <a:solidFill>
                  <a:srgbClr val="873600"/>
                </a:solidFill>
                <a:latin typeface="Century Gothic"/>
              </a:rPr>
              <a:t>2-ой младшей группы №1</a:t>
            </a:r>
          </a:p>
        </p:txBody>
      </p:sp>
      <p:pic>
        <p:nvPicPr>
          <p:cNvPr id="8" name="Рисунок 9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D8321059-995D-0DB1-79CD-6E45DAB0A8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295" y="3078281"/>
            <a:ext cx="3265890" cy="2032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B523914-888A-5E23-202B-B68A7BC683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10" b="-1364"/>
          <a:stretch/>
        </p:blipFill>
        <p:spPr>
          <a:xfrm>
            <a:off x="2563505" y="3152460"/>
            <a:ext cx="2242796" cy="2167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348325-2F6F-C4C3-13C3-847295EE9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0784" y="3079276"/>
            <a:ext cx="2052850" cy="2052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1411AB-0DE2-2B7B-CCAF-B86F92196D7F}"/>
              </a:ext>
            </a:extLst>
          </p:cNvPr>
          <p:cNvSpPr txBox="1"/>
          <p:nvPr/>
        </p:nvSpPr>
        <p:spPr>
          <a:xfrm>
            <a:off x="5359589" y="6275126"/>
            <a:ext cx="2814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>
                <a:solidFill>
                  <a:srgbClr val="873600"/>
                </a:solidFill>
                <a:latin typeface="Century Gothic"/>
                <a:cs typeface="Calibri"/>
              </a:rPr>
              <a:t>г. Курчатов 2022-2023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3A59F-553F-E573-2652-28259F4DEFEF}"/>
              </a:ext>
            </a:extLst>
          </p:cNvPr>
          <p:cNvSpPr txBox="1"/>
          <p:nvPr/>
        </p:nvSpPr>
        <p:spPr>
          <a:xfrm>
            <a:off x="7551760" y="5319782"/>
            <a:ext cx="459474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400" b="1">
                <a:solidFill>
                  <a:srgbClr val="873600"/>
                </a:solidFill>
                <a:latin typeface="Century Gothic"/>
                <a:cs typeface="Calibri"/>
              </a:rPr>
              <a:t>Разработали воспитатели:</a:t>
            </a:r>
            <a:endParaRPr lang="ru-RU" sz="2400">
              <a:latin typeface="Century Gothic"/>
            </a:endParaRPr>
          </a:p>
          <a:p>
            <a:pPr algn="r"/>
            <a:r>
              <a:rPr lang="ru-RU" sz="2400" b="1">
                <a:solidFill>
                  <a:srgbClr val="873600"/>
                </a:solidFill>
                <a:latin typeface="Century Gothic"/>
                <a:cs typeface="Calibri"/>
              </a:rPr>
              <a:t>Назарова Н.Н</a:t>
            </a:r>
          </a:p>
          <a:p>
            <a:pPr algn="r"/>
            <a:r>
              <a:rPr lang="ru-RU" sz="2400" b="1" err="1">
                <a:solidFill>
                  <a:srgbClr val="873600"/>
                </a:solidFill>
                <a:latin typeface="Century Gothic"/>
                <a:cs typeface="Calibri"/>
              </a:rPr>
              <a:t>Пыхтина</a:t>
            </a:r>
            <a:r>
              <a:rPr lang="ru-RU" sz="2400" b="1">
                <a:solidFill>
                  <a:srgbClr val="873600"/>
                </a:solidFill>
                <a:latin typeface="Century Gothic"/>
                <a:cs typeface="Calibri"/>
              </a:rPr>
              <a:t> И.А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E45026-2035-3CF4-6D76-798FBF36D4FA}"/>
              </a:ext>
            </a:extLst>
          </p:cNvPr>
          <p:cNvSpPr txBox="1"/>
          <p:nvPr/>
        </p:nvSpPr>
        <p:spPr>
          <a:xfrm>
            <a:off x="2120240" y="200396"/>
            <a:ext cx="994063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1-й этап</a:t>
            </a:r>
            <a:endParaRPr lang="ru-RU" sz="2800" b="1" dirty="0">
              <a:solidFill>
                <a:srgbClr val="873600"/>
              </a:solidFill>
              <a:latin typeface="Century Gothic"/>
              <a:cs typeface="Calibri"/>
            </a:endParaRP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  <a:cs typeface="Calibri"/>
              </a:rPr>
              <a:t>Подготовительный. Сентябрь.</a:t>
            </a: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  <a:cs typeface="Calibri"/>
              </a:rPr>
              <a:t>"Деятельность педагога и деятельность родителей"</a:t>
            </a:r>
          </a:p>
        </p:txBody>
      </p:sp>
      <p:pic>
        <p:nvPicPr>
          <p:cNvPr id="3" name="Рисунок 5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3F9C00E-B979-33D5-7AE0-F6791D88DC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492" y="1995899"/>
            <a:ext cx="3861460" cy="2876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Изображение выглядит как календарь&#10;&#10;Автоматически созданное описание">
            <a:extLst>
              <a:ext uri="{FF2B5EF4-FFF2-40B4-BE49-F238E27FC236}">
                <a16:creationId xmlns:a16="http://schemas.microsoft.com/office/drawing/2014/main" id="{396970D5-B4A8-6497-28E4-67D35CEDF4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426" y="1994561"/>
            <a:ext cx="4098966" cy="307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A741CEB-B44D-AEF7-90C9-3DBB8EC63F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672" y="3139949"/>
            <a:ext cx="2743200" cy="384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1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C4FDDF-05A5-FCA8-9C9F-8B5E6A21A1E6}"/>
              </a:ext>
            </a:extLst>
          </p:cNvPr>
          <p:cNvSpPr txBox="1"/>
          <p:nvPr/>
        </p:nvSpPr>
        <p:spPr>
          <a:xfrm>
            <a:off x="2241467" y="138545"/>
            <a:ext cx="975013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2-й этап</a:t>
            </a: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Основной.</a:t>
            </a:r>
            <a:endParaRPr lang="ru-RU" sz="2800" b="1" i="1" dirty="0">
              <a:solidFill>
                <a:srgbClr val="873600"/>
              </a:solidFill>
              <a:latin typeface="Century Gothic"/>
              <a:cs typeface="Calibri" panose="020F0502020204030204"/>
            </a:endParaRP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"Деятельность детей, педагога и родителей"</a:t>
            </a: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Образовательная область "Коммуникация"</a:t>
            </a:r>
          </a:p>
          <a:p>
            <a:pPr algn="ctr"/>
            <a:endParaRPr lang="ru-RU" sz="2800" b="1" i="1" dirty="0">
              <a:solidFill>
                <a:srgbClr val="873600"/>
              </a:solidFill>
              <a:latin typeface="Century Gothic"/>
              <a:cs typeface="Calibri" panose="020F0502020204030204"/>
            </a:endParaRPr>
          </a:p>
        </p:txBody>
      </p:sp>
      <p:pic>
        <p:nvPicPr>
          <p:cNvPr id="3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C0733AF-9568-D91B-6F3E-6F226E0981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010" y="1885702"/>
            <a:ext cx="4247408" cy="317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Изображение выглядит как текст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54E3F5BB-8E7F-18E0-D445-7B1414EE47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42" y="3914404"/>
            <a:ext cx="4019797" cy="301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 descr="Изображение выглядит как текст, королева, галерея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32BE58A-9C38-4B7B-0C56-F3EF8030F3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46" r="-1831"/>
          <a:stretch/>
        </p:blipFill>
        <p:spPr>
          <a:xfrm>
            <a:off x="8089075" y="3865431"/>
            <a:ext cx="4385963" cy="310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8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5509A5-A81F-04E2-E4FE-0B847CF1330B}"/>
              </a:ext>
            </a:extLst>
          </p:cNvPr>
          <p:cNvSpPr txBox="1"/>
          <p:nvPr/>
        </p:nvSpPr>
        <p:spPr>
          <a:xfrm>
            <a:off x="4087090" y="239980"/>
            <a:ext cx="52325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1-я неделя:</a:t>
            </a:r>
            <a:endParaRPr lang="ru-RU" sz="2800" i="1" dirty="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7C9B6A-8172-007F-5431-CEE3E4904FB8}"/>
              </a:ext>
            </a:extLst>
          </p:cNvPr>
          <p:cNvSpPr txBox="1"/>
          <p:nvPr/>
        </p:nvSpPr>
        <p:spPr>
          <a:xfrm>
            <a:off x="2261259" y="1415143"/>
            <a:ext cx="921574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873600"/>
                </a:solidFill>
                <a:latin typeface="Century Gothic"/>
              </a:rPr>
              <a:t>Познавательное развитие (окружающий мир)</a:t>
            </a:r>
            <a:endParaRPr lang="ru-RU" dirty="0">
              <a:cs typeface="Calibri" panose="020F0502020204030204"/>
            </a:endParaRPr>
          </a:p>
          <a:p>
            <a:pPr algn="ctr"/>
            <a:r>
              <a:rPr lang="ru-RU" sz="24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Беседа "Знакомство детей с предметами прикладного народного промысла, выполненными техникой росписи Хохлома"</a:t>
            </a:r>
          </a:p>
          <a:p>
            <a:pPr algn="ctr"/>
            <a:r>
              <a:rPr lang="ru-RU" sz="24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Активизирующая ситуация:</a:t>
            </a:r>
          </a:p>
          <a:p>
            <a:pPr algn="ctr"/>
            <a:r>
              <a:rPr lang="ru-RU" sz="24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"Ребята, к нам сегодня в гости пришёл мишутка, который побывал на ярмарке, посмотрите, что у него в руках? Ложечка, да не простая, а золотая...</a:t>
            </a:r>
          </a:p>
          <a:p>
            <a:pPr algn="ctr"/>
            <a:r>
              <a:rPr lang="ru-RU" sz="24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Вторая половина дня</a:t>
            </a:r>
          </a:p>
          <a:p>
            <a:pPr algn="ctr"/>
            <a:r>
              <a:rPr lang="ru-RU" sz="24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Разучивание потешек по теме "Хохлома"</a:t>
            </a:r>
          </a:p>
          <a:p>
            <a:endParaRPr lang="ru-RU" sz="2400" b="1" dirty="0">
              <a:solidFill>
                <a:srgbClr val="873600"/>
              </a:solidFill>
              <a:latin typeface="Century Gothic"/>
              <a:cs typeface="Calibri" panose="020F0502020204030204"/>
            </a:endParaRPr>
          </a:p>
          <a:p>
            <a:endParaRPr lang="ru-RU" sz="2400" b="1" dirty="0">
              <a:solidFill>
                <a:srgbClr val="873600"/>
              </a:solidFill>
              <a:latin typeface="Century Gothic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2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56DF7B-3F47-31B7-CBEC-5B2F90224913}"/>
              </a:ext>
            </a:extLst>
          </p:cNvPr>
          <p:cNvSpPr txBox="1"/>
          <p:nvPr/>
        </p:nvSpPr>
        <p:spPr>
          <a:xfrm>
            <a:off x="3142012" y="556655"/>
            <a:ext cx="780555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873600"/>
                </a:solidFill>
                <a:latin typeface="Century Gothic"/>
              </a:rPr>
              <a:t>Первая половина дня.</a:t>
            </a: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Развитие речи.</a:t>
            </a: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Проведение народной хороводной детской игры "На весёлой ярмарке"</a:t>
            </a: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Активизирующая ситуация:</a:t>
            </a: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Звучат народные мотивы, шум ярмарки...</a:t>
            </a:r>
          </a:p>
          <a:p>
            <a:pPr algn="ctr"/>
            <a:endParaRPr lang="ru-RU" sz="2800" b="1" dirty="0">
              <a:solidFill>
                <a:srgbClr val="873600"/>
              </a:solidFill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70B95-E19E-FE7D-0301-92A4D2609EB8}"/>
              </a:ext>
            </a:extLst>
          </p:cNvPr>
          <p:cNvSpPr txBox="1"/>
          <p:nvPr/>
        </p:nvSpPr>
        <p:spPr>
          <a:xfrm>
            <a:off x="3087585" y="3829792"/>
            <a:ext cx="780555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873600"/>
                </a:solidFill>
                <a:latin typeface="Century Gothic"/>
              </a:rPr>
              <a:t>Вторая половина дня.</a:t>
            </a: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Театрализованная игра "Лиса со скалочкой".</a:t>
            </a:r>
            <a:endParaRPr lang="ru-RU" sz="2800" b="1" i="1" u="sng" dirty="0">
              <a:solidFill>
                <a:srgbClr val="8736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73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pic>
        <p:nvPicPr>
          <p:cNvPr id="2" name="Рисунок 2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51176A1B-27DC-56BB-4924-F851514A9D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790" y="443499"/>
            <a:ext cx="4623459" cy="614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5" descr="Изображение выглядит как текст, ребенок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70552F89-BC7D-5097-C1C3-CFD2EAAA7E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556" y="452253"/>
            <a:ext cx="4613563" cy="6141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58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B05DA-0E0E-7B3B-87EC-F579C492D1D4}"/>
              </a:ext>
            </a:extLst>
          </p:cNvPr>
          <p:cNvSpPr txBox="1"/>
          <p:nvPr/>
        </p:nvSpPr>
        <p:spPr>
          <a:xfrm>
            <a:off x="2196935" y="1244434"/>
            <a:ext cx="9191006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u="sng" dirty="0">
                <a:solidFill>
                  <a:srgbClr val="873600"/>
                </a:solidFill>
                <a:latin typeface="Century Gothic"/>
              </a:rPr>
              <a:t>Первая половина дня.</a:t>
            </a:r>
          </a:p>
          <a:p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Познавательное развитие (ФЭМП)</a:t>
            </a:r>
          </a:p>
          <a:p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Закрепление умений различать одинаковые по форме и цвету, но разные по величине и форме предметы, используя слова: большой, маленький.</a:t>
            </a:r>
          </a:p>
          <a:p>
            <a:endParaRPr lang="ru-RU" sz="2800" b="1" i="1" dirty="0">
              <a:solidFill>
                <a:srgbClr val="873600"/>
              </a:solidFill>
              <a:latin typeface="Century Gothic"/>
            </a:endParaRPr>
          </a:p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Активизирующая ситуация:</a:t>
            </a:r>
          </a:p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Ребята, сегодня к нам в гости пришла русская красавица-матрёшка с сестричками, давайте посмотрим, какая из них самая старшая...</a:t>
            </a:r>
          </a:p>
        </p:txBody>
      </p:sp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94FF497F-01D4-888D-FD76-52B4A49521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1"/>
          <a:stretch/>
        </p:blipFill>
        <p:spPr>
          <a:xfrm>
            <a:off x="9345880" y="147453"/>
            <a:ext cx="2753105" cy="160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ABE5B-4222-CBA5-CCAF-4A0D95E0A38B}"/>
              </a:ext>
            </a:extLst>
          </p:cNvPr>
          <p:cNvSpPr txBox="1"/>
          <p:nvPr/>
        </p:nvSpPr>
        <p:spPr>
          <a:xfrm>
            <a:off x="4846617" y="299356"/>
            <a:ext cx="34141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2-я неделя:</a:t>
            </a:r>
            <a:endParaRPr lang="ru-RU" sz="2800" b="1" i="1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38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pic>
        <p:nvPicPr>
          <p:cNvPr id="2" name="Рисунок 2" descr="Изображение выглядит как текст, стол, в помещении, свеча&#10;&#10;Автоматически созданное описание">
            <a:extLst>
              <a:ext uri="{FF2B5EF4-FFF2-40B4-BE49-F238E27FC236}">
                <a16:creationId xmlns:a16="http://schemas.microsoft.com/office/drawing/2014/main" id="{F1309529-3E2F-E0D1-438B-144155C3D9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024" y="213261"/>
            <a:ext cx="8136576" cy="605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87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50566-70BF-CBCD-4FFB-89F229D458BA}"/>
              </a:ext>
            </a:extLst>
          </p:cNvPr>
          <p:cNvSpPr txBox="1"/>
          <p:nvPr/>
        </p:nvSpPr>
        <p:spPr>
          <a:xfrm>
            <a:off x="4059876" y="197921"/>
            <a:ext cx="53191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3-я неделя:</a:t>
            </a:r>
            <a:endParaRPr lang="ru-RU" dirty="0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BCE6B-4123-2F0F-718A-C768D92E37A7}"/>
              </a:ext>
            </a:extLst>
          </p:cNvPr>
          <p:cNvSpPr txBox="1"/>
          <p:nvPr/>
        </p:nvSpPr>
        <p:spPr>
          <a:xfrm>
            <a:off x="2273630" y="1194954"/>
            <a:ext cx="9970323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u="sng" dirty="0">
                <a:solidFill>
                  <a:srgbClr val="873600"/>
                </a:solidFill>
                <a:latin typeface="Century Gothic"/>
              </a:rPr>
              <a:t>Первая половина дня.</a:t>
            </a:r>
          </a:p>
          <a:p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Художественно-эстетическое развитие.</a:t>
            </a:r>
          </a:p>
          <a:p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Лепка "Бочонок для мёда"</a:t>
            </a:r>
          </a:p>
          <a:p>
            <a:pPr algn="ctr"/>
            <a:endParaRPr lang="ru-RU" sz="2800" b="1" i="1" dirty="0">
              <a:solidFill>
                <a:srgbClr val="873600"/>
              </a:solidFill>
              <a:latin typeface="Century Gothic"/>
            </a:endParaRPr>
          </a:p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Активизирующая ситуация:</a:t>
            </a:r>
            <a:endParaRPr lang="ru-RU" dirty="0"/>
          </a:p>
          <a:p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Наш друг Мишутка любит мёд, давайте подарим ему бочонки для мёда...</a:t>
            </a:r>
          </a:p>
          <a:p>
            <a:endParaRPr lang="ru-RU" sz="2800" b="1" i="1" dirty="0">
              <a:solidFill>
                <a:srgbClr val="873600"/>
              </a:solidFill>
              <a:latin typeface="Century Gothic"/>
            </a:endParaRPr>
          </a:p>
          <a:p>
            <a:endParaRPr lang="ru-RU" sz="2800" b="1" i="1" dirty="0">
              <a:solidFill>
                <a:srgbClr val="873600"/>
              </a:solidFill>
              <a:latin typeface="Century Gothic"/>
            </a:endParaRPr>
          </a:p>
          <a:p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Вторая половина дня.</a:t>
            </a:r>
            <a:endParaRPr lang="ru-RU" dirty="0"/>
          </a:p>
          <a:p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Д/и "Разноцветная хохлома"</a:t>
            </a:r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6F31301-0505-B65D-68EA-9164CDE265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023" y="96975"/>
            <a:ext cx="2109851" cy="1884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8" descr="Изображение выглядит как растение, окрашенный, у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6CE0EEBF-1A2F-7265-3278-B0E4FA73BD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335" y="4214749"/>
            <a:ext cx="2139539" cy="2139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0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89D994-0DE8-B974-8CDB-5AE0CB04A7DB}"/>
              </a:ext>
            </a:extLst>
          </p:cNvPr>
          <p:cNvSpPr txBox="1"/>
          <p:nvPr/>
        </p:nvSpPr>
        <p:spPr>
          <a:xfrm>
            <a:off x="4173681" y="108858"/>
            <a:ext cx="50964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sz="2800" dirty="0">
              <a:latin typeface="Century Gothic"/>
            </a:endParaRPr>
          </a:p>
        </p:txBody>
      </p:sp>
      <p:pic>
        <p:nvPicPr>
          <p:cNvPr id="3" name="Рисунок 5" descr="Изображение выглядит как человек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0B8C098C-3698-1848-1A73-FCC5956DD5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246" y="473188"/>
            <a:ext cx="4296889" cy="5753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6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51427CC-FA4B-E544-97E2-D9073F35C1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958" y="1242456"/>
            <a:ext cx="5860472" cy="4382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40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E4544-A4BD-5014-EDC7-759B15D8CB85}"/>
              </a:ext>
            </a:extLst>
          </p:cNvPr>
          <p:cNvSpPr txBox="1"/>
          <p:nvPr/>
        </p:nvSpPr>
        <p:spPr>
          <a:xfrm>
            <a:off x="4638798" y="247402"/>
            <a:ext cx="43419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4-я неделя:</a:t>
            </a:r>
            <a:endParaRPr lang="ru-RU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99E65-E4F6-1823-7D17-4ACB614A33A4}"/>
              </a:ext>
            </a:extLst>
          </p:cNvPr>
          <p:cNvSpPr txBox="1"/>
          <p:nvPr/>
        </p:nvSpPr>
        <p:spPr>
          <a:xfrm>
            <a:off x="2337954" y="1373084"/>
            <a:ext cx="8767948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u="sng" dirty="0">
                <a:solidFill>
                  <a:srgbClr val="873600"/>
                </a:solidFill>
                <a:latin typeface="Century Gothic"/>
              </a:rPr>
              <a:t>Первая половина дня.</a:t>
            </a:r>
          </a:p>
          <a:p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Художественно-эстетическое развитие.</a:t>
            </a:r>
          </a:p>
          <a:p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Рисование "Расписная ложечка для Мишутки"</a:t>
            </a:r>
          </a:p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Активизирующая ситуация:</a:t>
            </a:r>
          </a:p>
          <a:p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Чтобы наш друг Мишутка не ел мёд лапой, давайте подарим ему красивые расписные ложки...</a:t>
            </a:r>
          </a:p>
          <a:p>
            <a:endParaRPr lang="ru-RU" sz="2800" b="1" dirty="0">
              <a:solidFill>
                <a:srgbClr val="873600"/>
              </a:solidFill>
              <a:latin typeface="Century Gothic"/>
            </a:endParaRPr>
          </a:p>
          <a:p>
            <a:r>
              <a:rPr lang="ru-RU" sz="2800" b="1" i="1" u="sng" dirty="0">
                <a:solidFill>
                  <a:srgbClr val="873600"/>
                </a:solidFill>
                <a:latin typeface="Century Gothic"/>
              </a:rPr>
              <a:t>Вторая половина дня.</a:t>
            </a:r>
          </a:p>
          <a:p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Игра-путешествие "Хохломская сказка"</a:t>
            </a:r>
          </a:p>
          <a:p>
            <a:endParaRPr lang="ru-RU" sz="2800" b="1" dirty="0">
              <a:solidFill>
                <a:srgbClr val="873600"/>
              </a:solidFill>
              <a:latin typeface="Century Gothic"/>
            </a:endParaRPr>
          </a:p>
        </p:txBody>
      </p:sp>
      <p:pic>
        <p:nvPicPr>
          <p:cNvPr id="6" name="Рисунок 6" descr="Изображение выглядит как маракас&#10;&#10;Автоматически созданное описание">
            <a:extLst>
              <a:ext uri="{FF2B5EF4-FFF2-40B4-BE49-F238E27FC236}">
                <a16:creationId xmlns:a16="http://schemas.microsoft.com/office/drawing/2014/main" id="{DACA953B-D945-C4D1-1070-C27D29AA3B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737" y="38595"/>
            <a:ext cx="1971305" cy="1971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09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0507" y="-71816"/>
            <a:ext cx="9144000" cy="2387600"/>
          </a:xfrm>
        </p:spPr>
        <p:txBody>
          <a:bodyPr/>
          <a:lstStyle/>
          <a:p>
            <a:r>
              <a:rPr lang="ru-RU" sz="4000" b="1" i="1">
                <a:solidFill>
                  <a:srgbClr val="873600"/>
                </a:solidFill>
                <a:latin typeface="Century Gothic"/>
                <a:cs typeface="Calibri Light"/>
              </a:rPr>
              <a:t>Цель: </a:t>
            </a:r>
            <a:r>
              <a:rPr lang="ru-RU" sz="4000" b="1">
                <a:solidFill>
                  <a:srgbClr val="873600"/>
                </a:solidFill>
                <a:latin typeface="Century Gothic"/>
                <a:cs typeface="Calibri Light"/>
              </a:rPr>
              <a:t>ознакомление детей с народно-прикладным творчеством</a:t>
            </a:r>
            <a:endParaRPr lang="ru-RU" b="1" i="1">
              <a:solidFill>
                <a:srgbClr val="873600"/>
              </a:solidFill>
              <a:cs typeface="Calibri Light"/>
            </a:endParaRPr>
          </a:p>
        </p:txBody>
      </p:sp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605D674-95C6-9F1E-0B29-60BC340732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848" y="2591937"/>
            <a:ext cx="3527947" cy="3516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98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BEA1ACC-DD29-1335-EA89-B4CA08016B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14" y="201527"/>
            <a:ext cx="5097439" cy="415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5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7AD09396-580D-61FC-CD93-D6B957C18D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8"/>
          <a:stretch/>
        </p:blipFill>
        <p:spPr>
          <a:xfrm>
            <a:off x="6441743" y="3073126"/>
            <a:ext cx="5643357" cy="364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1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A0F2E-4E5E-E1FB-DCA0-58833228D6BC}"/>
              </a:ext>
            </a:extLst>
          </p:cNvPr>
          <p:cNvSpPr txBox="1"/>
          <p:nvPr/>
        </p:nvSpPr>
        <p:spPr>
          <a:xfrm>
            <a:off x="2112559" y="506104"/>
            <a:ext cx="9908842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Методическое обеспечение:</a:t>
            </a:r>
          </a:p>
          <a:p>
            <a:pPr algn="ctr"/>
            <a:endParaRPr lang="ru-RU" sz="2800" b="1" dirty="0">
              <a:solidFill>
                <a:srgbClr val="873600"/>
              </a:solidFill>
              <a:latin typeface="Century Gothic"/>
              <a:cs typeface="Calibri" panose="020F0502020204030204"/>
            </a:endParaRPr>
          </a:p>
          <a:p>
            <a:pPr marL="514350" indent="-514350" algn="ctr">
              <a:buAutoNum type="arabicPeriod"/>
            </a:pPr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Василенко В.М. "Искусство хохломы",  2009.</a:t>
            </a:r>
          </a:p>
          <a:p>
            <a:pPr marL="514350" indent="-514350" algn="ctr">
              <a:buAutoNum type="arabicPeriod"/>
            </a:pPr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Емельянова Т.И. "Золотая Хохлома". Альбом, 2010.</a:t>
            </a:r>
          </a:p>
          <a:p>
            <a:pPr marL="514350" indent="-514350" algn="ctr">
              <a:buAutoNum type="arabicPeriod"/>
            </a:pPr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Жегалова С.К. "Русская народная живопись"/ Жегалова С.К. Прикладное искусство, 2008.</a:t>
            </a:r>
          </a:p>
          <a:p>
            <a:pPr marL="514350" indent="-514350" algn="ctr">
              <a:buAutoNum type="arabicPeriod"/>
            </a:pPr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Хохломская роспись, Орлова Л.В., рабочая тетрадь по основам народного искусства.</a:t>
            </a:r>
          </a:p>
          <a:p>
            <a:pPr marL="514350" indent="-514350" algn="ctr">
              <a:buAutoNum type="arabicPeriod"/>
            </a:pPr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Ресурсы Интернета.</a:t>
            </a:r>
          </a:p>
        </p:txBody>
      </p:sp>
      <p:pic>
        <p:nvPicPr>
          <p:cNvPr id="3" name="Рисунок 5" descr="Изображение выглядит как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93BC336-FF85-3E2B-3B6A-AC8487CBE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415" y="4482508"/>
            <a:ext cx="3345976" cy="222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8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A0F2E-4E5E-E1FB-DCA0-58833228D6BC}"/>
              </a:ext>
            </a:extLst>
          </p:cNvPr>
          <p:cNvSpPr txBox="1"/>
          <p:nvPr/>
        </p:nvSpPr>
        <p:spPr>
          <a:xfrm>
            <a:off x="2135306" y="1904999"/>
            <a:ext cx="990884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0" b="1" i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Спасибо </a:t>
            </a:r>
          </a:p>
          <a:p>
            <a:pPr algn="ctr"/>
            <a:r>
              <a:rPr lang="ru-RU" sz="6000" b="1" i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За</a:t>
            </a:r>
          </a:p>
          <a:p>
            <a:pPr algn="ctr"/>
            <a:r>
              <a:rPr lang="ru-RU" sz="6000" b="1" i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Внимание!</a:t>
            </a:r>
          </a:p>
        </p:txBody>
      </p:sp>
      <p:pic>
        <p:nvPicPr>
          <p:cNvPr id="6" name="Рисунок 6" descr="Изображение выглядит как в помещении, растение, у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FD49E780-F588-C32D-0609-CD09680F77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341" y="1884"/>
            <a:ext cx="3152632" cy="2509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7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87CE11D-9D1C-5CFD-5298-2F489E8686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117" y="3342564"/>
            <a:ext cx="27432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55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37" y="-1699418"/>
            <a:ext cx="9144000" cy="2387600"/>
          </a:xfrm>
        </p:spPr>
        <p:txBody>
          <a:bodyPr/>
          <a:lstStyle/>
          <a:p>
            <a:r>
              <a:rPr lang="ru-RU" sz="4000" b="1" i="1" dirty="0">
                <a:solidFill>
                  <a:srgbClr val="873600"/>
                </a:solidFill>
                <a:latin typeface="Century Gothic"/>
                <a:cs typeface="Calibri Light"/>
              </a:rPr>
              <a:t>Задачи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3594" y="732631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Char char="•"/>
            </a:pPr>
            <a:r>
              <a:rPr lang="ru-RU" sz="2800" b="1">
                <a:solidFill>
                  <a:srgbClr val="873600"/>
                </a:solidFill>
                <a:latin typeface="Century Gothic"/>
                <a:cs typeface="Calibri" panose="020F0502020204030204"/>
              </a:rPr>
              <a:t>Познакомить детей с хохломской росписью, дать понятие, для чего служит эта роспись, показать предметы, расписанные хохломой.</a:t>
            </a:r>
          </a:p>
          <a:p>
            <a:pPr marL="342900" indent="-342900" algn="l">
              <a:buChar char="•"/>
            </a:pPr>
            <a:r>
              <a:rPr lang="ru-RU" sz="2800" b="1">
                <a:solidFill>
                  <a:srgbClr val="873600"/>
                </a:solidFill>
                <a:latin typeface="Century Gothic"/>
                <a:cs typeface="Calibri" panose="020F0502020204030204"/>
              </a:rPr>
              <a:t>Научить рисовать простейшие элементы хохломской росписи, развивая чувство цвета, творчество, фантазию.</a:t>
            </a:r>
          </a:p>
          <a:p>
            <a:pPr marL="342900" indent="-342900" algn="l">
              <a:buChar char="•"/>
            </a:pPr>
            <a:r>
              <a:rPr lang="ru-RU" sz="2800" b="1">
                <a:solidFill>
                  <a:srgbClr val="873600"/>
                </a:solidFill>
                <a:latin typeface="Century Gothic"/>
                <a:cs typeface="Calibri" panose="020F0502020204030204"/>
              </a:rPr>
              <a:t>Воспитать интерес к русскому декоративно-прикладному искусству.</a:t>
            </a:r>
          </a:p>
          <a:p>
            <a:pPr marL="342900" indent="-342900" algn="l">
              <a:buChar char="•"/>
            </a:pPr>
            <a:r>
              <a:rPr lang="ru-RU" sz="2800" b="1">
                <a:solidFill>
                  <a:srgbClr val="873600"/>
                </a:solidFill>
                <a:latin typeface="Century Gothic"/>
                <a:cs typeface="Calibri" panose="020F0502020204030204"/>
              </a:rPr>
              <a:t>Продолжать воспитывать в детях любовь к народным традициям.</a:t>
            </a:r>
          </a:p>
        </p:txBody>
      </p:sp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16200000">
            <a:off x="-2239645" y="2235308"/>
            <a:ext cx="6820845" cy="2348908"/>
          </a:xfrm>
          <a:prstGeom prst="rect">
            <a:avLst/>
          </a:prstGeom>
        </p:spPr>
      </p:pic>
      <p:pic>
        <p:nvPicPr>
          <p:cNvPr id="6" name="Рисунок 6" descr="Изображение выглядит как кухонные принадлежности,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E9F3CEF0-C82D-D28E-309E-82611E0E4A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5087" y="4712494"/>
            <a:ext cx="1791860" cy="2052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9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5531" y="-1663699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73600"/>
                </a:solidFill>
                <a:latin typeface="Century Gothic"/>
                <a:cs typeface="Calibri Light"/>
              </a:rPr>
              <a:t>Актуальность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Gothic"/>
              <a:cs typeface="Calibri Light"/>
            </a:endParaRPr>
          </a:p>
        </p:txBody>
      </p:sp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162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2CA4865-AAF5-D301-7264-A2BBBD7B1CB6}"/>
              </a:ext>
            </a:extLst>
          </p:cNvPr>
          <p:cNvSpPr>
            <a:spLocks noGrp="1"/>
          </p:cNvSpPr>
          <p:nvPr/>
        </p:nvSpPr>
        <p:spPr>
          <a:xfrm>
            <a:off x="2345531" y="111363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6AE57-2433-3E5A-A0E3-2BA4E7EB60C7}"/>
              </a:ext>
            </a:extLst>
          </p:cNvPr>
          <p:cNvSpPr txBox="1"/>
          <p:nvPr/>
        </p:nvSpPr>
        <p:spPr>
          <a:xfrm>
            <a:off x="2230581" y="666998"/>
            <a:ext cx="9828810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Живопись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и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декоративно-прикладное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искусство</a:t>
            </a:r>
            <a:br>
              <a:rPr lang="en-US" sz="2000" b="1" dirty="0">
                <a:latin typeface="Century Gothic"/>
              </a:rPr>
            </a:b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является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одним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из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факторов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гармоничного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развития</a:t>
            </a:r>
            <a:br>
              <a:rPr lang="en-US" sz="2000" b="1" dirty="0">
                <a:latin typeface="Century Gothic"/>
              </a:rPr>
            </a:b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ребенка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дошкольного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возраста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,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которое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происходит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в</a:t>
            </a:r>
            <a:br>
              <a:rPr lang="en-US" sz="2000" b="1" dirty="0">
                <a:latin typeface="Century Gothic"/>
              </a:rPr>
            </a:b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процессе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приобщения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детей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к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богатству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человеческой</a:t>
            </a:r>
            <a:br>
              <a:rPr lang="en-US" sz="2000" b="1" dirty="0">
                <a:latin typeface="Century Gothic"/>
              </a:rPr>
            </a:b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культур</a:t>
            </a:r>
            <a:r>
              <a:rPr lang="ru-RU" sz="2000" b="1" dirty="0">
                <a:solidFill>
                  <a:srgbClr val="873600"/>
                </a:solidFill>
                <a:latin typeface="Century Gothic"/>
              </a:rPr>
              <a:t>ы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, к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опыту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,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накопленному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предшествующими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поколениями</a:t>
            </a:r>
            <a:r>
              <a:rPr lang="ru-RU" sz="2000" b="1" dirty="0">
                <a:solidFill>
                  <a:srgbClr val="873600"/>
                </a:solidFill>
                <a:latin typeface="Century Gothic"/>
              </a:rPr>
              <a:t>.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Культурное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наследие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народа-огромное</a:t>
            </a:r>
            <a:br>
              <a:rPr lang="en-US" sz="2000" b="1" dirty="0">
                <a:latin typeface="Century Gothic"/>
              </a:rPr>
            </a:b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богатство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,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которым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каждому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ребенку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нужно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научиться</a:t>
            </a:r>
            <a:br>
              <a:rPr lang="en-US" sz="2000" b="1" dirty="0">
                <a:latin typeface="Century Gothic"/>
              </a:rPr>
            </a:b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правильно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распоряжаться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.</a:t>
            </a:r>
            <a:br>
              <a:rPr lang="en-US" sz="2000" b="1" dirty="0">
                <a:latin typeface="Century Gothic"/>
              </a:rPr>
            </a:b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В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современном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мире,наполненным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компьютерными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endParaRPr lang="ru-RU" sz="2000" b="1" dirty="0">
              <a:solidFill>
                <a:srgbClr val="873600"/>
              </a:solidFill>
              <a:latin typeface="Century Gothic"/>
            </a:endParaRPr>
          </a:p>
          <a:p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технологиями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в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каждой</a:t>
            </a:r>
            <a:r>
              <a:rPr lang="ru-RU" sz="2000" b="1" dirty="0"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отрасли,в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котором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живут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и</a:t>
            </a:r>
            <a:endParaRPr lang="ru-RU" sz="2000" b="1" dirty="0">
              <a:solidFill>
                <a:srgbClr val="873600"/>
              </a:solidFill>
              <a:latin typeface="Century Gothic"/>
            </a:endParaRPr>
          </a:p>
          <a:p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растут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наши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дети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,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очень</a:t>
            </a:r>
            <a:r>
              <a:rPr lang="ru-RU" sz="2000" b="1" dirty="0"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важно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познакомить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их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с</a:t>
            </a:r>
            <a:endParaRPr lang="ru-RU" sz="2000" b="1" dirty="0">
              <a:solidFill>
                <a:srgbClr val="873600"/>
              </a:solidFill>
              <a:latin typeface="Century Gothic"/>
            </a:endParaRPr>
          </a:p>
          <a:p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возникновением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,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развитием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и</a:t>
            </a:r>
            <a:r>
              <a:rPr lang="ru-RU" sz="2000" b="1" dirty="0"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особенностями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нашей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endParaRPr lang="ru-RU" sz="2000" b="1" dirty="0">
              <a:solidFill>
                <a:srgbClr val="873600"/>
              </a:solidFill>
              <a:latin typeface="Century Gothic"/>
            </a:endParaRPr>
          </a:p>
          <a:p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традиционной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народной</a:t>
            </a:r>
            <a:r>
              <a:rPr lang="ru-RU" sz="2000" b="1" dirty="0"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культуры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, </a:t>
            </a:r>
            <a:endParaRPr lang="ru-RU" sz="2000" b="1" dirty="0">
              <a:solidFill>
                <a:srgbClr val="873600"/>
              </a:solidFill>
              <a:latin typeface="Century Gothic"/>
            </a:endParaRPr>
          </a:p>
          <a:p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а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именно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с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народными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промыслами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России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.</a:t>
            </a:r>
            <a:br>
              <a:rPr lang="en-US" sz="2000" b="1" dirty="0">
                <a:latin typeface="Century Gothic"/>
              </a:rPr>
            </a:b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Декоративно-прикладное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искусство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приобщает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к</a:t>
            </a:r>
            <a:br>
              <a:rPr lang="en-US" sz="2000" b="1" dirty="0">
                <a:latin typeface="Century Gothic"/>
              </a:rPr>
            </a:b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культурно-историческому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наследию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своего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народа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,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передает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красоту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родного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края</a:t>
            </a:r>
            <a:r>
              <a:rPr lang="ru-RU" sz="2000" b="1" dirty="0">
                <a:solidFill>
                  <a:srgbClr val="873600"/>
                </a:solidFill>
                <a:latin typeface="Century Gothic"/>
              </a:rPr>
              <a:t>,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прививает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художественный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вкус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и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помогает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гармоничному</a:t>
            </a:r>
            <a:r>
              <a:rPr lang="ru-RU" sz="2000" b="1" dirty="0"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развитию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 </a:t>
            </a:r>
            <a:r>
              <a:rPr lang="en-US" sz="2000" b="1" dirty="0" err="1">
                <a:solidFill>
                  <a:srgbClr val="873600"/>
                </a:solidFill>
                <a:latin typeface="Century Gothic"/>
              </a:rPr>
              <a:t>личности</a:t>
            </a:r>
            <a:r>
              <a:rPr lang="en-US" sz="2000" b="1" dirty="0">
                <a:solidFill>
                  <a:srgbClr val="873600"/>
                </a:solidFill>
                <a:latin typeface="Century Gothic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5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173396-45BA-4374-A77A-9DBB29AAB03F}"/>
              </a:ext>
            </a:extLst>
          </p:cNvPr>
          <p:cNvSpPr txBox="1"/>
          <p:nvPr/>
        </p:nvSpPr>
        <p:spPr>
          <a:xfrm>
            <a:off x="3785259" y="138545"/>
            <a:ext cx="66724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Предполагаемые результаты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C2D60D-0C3F-3BE0-7F63-187B13780A70}"/>
              </a:ext>
            </a:extLst>
          </p:cNvPr>
          <p:cNvSpPr txBox="1"/>
          <p:nvPr/>
        </p:nvSpPr>
        <p:spPr>
          <a:xfrm>
            <a:off x="2273629" y="1021772"/>
            <a:ext cx="890649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ru-RU" sz="2800" b="1">
                <a:solidFill>
                  <a:srgbClr val="873600"/>
                </a:solidFill>
                <a:latin typeface="Century Gothic"/>
              </a:rPr>
              <a:t>Знакомство с элементами хохломской росписи.</a:t>
            </a:r>
          </a:p>
          <a:p>
            <a:pPr marL="457200" indent="-457200">
              <a:buFont typeface="Arial"/>
              <a:buChar char="•"/>
            </a:pPr>
            <a:r>
              <a:rPr lang="ru-RU" sz="2800" b="1">
                <a:solidFill>
                  <a:srgbClr val="873600"/>
                </a:solidFill>
                <a:latin typeface="Century Gothic"/>
              </a:rPr>
              <a:t>Развитие творческих способностей детей.</a:t>
            </a:r>
          </a:p>
          <a:p>
            <a:pPr marL="457200" indent="-457200">
              <a:buFont typeface="Arial"/>
              <a:buChar char="•"/>
            </a:pPr>
            <a:r>
              <a:rPr lang="ru-RU" sz="2800" b="1">
                <a:solidFill>
                  <a:srgbClr val="873600"/>
                </a:solidFill>
                <a:latin typeface="Century Gothic"/>
              </a:rPr>
              <a:t>Воспитание любви и уважительного отношения к членам семьи.</a:t>
            </a:r>
          </a:p>
          <a:p>
            <a:pPr marL="457200" indent="-457200">
              <a:buFont typeface="Arial"/>
              <a:buChar char="•"/>
            </a:pPr>
            <a:r>
              <a:rPr lang="ru-RU" sz="2800" b="1">
                <a:solidFill>
                  <a:srgbClr val="873600"/>
                </a:solidFill>
                <a:latin typeface="Century Gothic"/>
              </a:rPr>
              <a:t>Чтение стихов, частушек о хохломе и использование их в игровой деятельности.</a:t>
            </a:r>
          </a:p>
        </p:txBody>
      </p:sp>
      <p:pic>
        <p:nvPicPr>
          <p:cNvPr id="9" name="Рисунок 9" descr="Изображение выглядит как тарелка, желтый, в помещении, у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D245B903-39AE-4BA1-2C5E-C6D7246421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265" y="4127310"/>
            <a:ext cx="2208663" cy="2231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56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8B8EE0-6FCE-6FDD-968E-248C1CEF11DD}"/>
              </a:ext>
            </a:extLst>
          </p:cNvPr>
          <p:cNvSpPr txBox="1"/>
          <p:nvPr/>
        </p:nvSpPr>
        <p:spPr>
          <a:xfrm>
            <a:off x="4222276" y="45492"/>
            <a:ext cx="587138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rgbClr val="873600"/>
                </a:solidFill>
                <a:latin typeface="Century Gothic"/>
              </a:rPr>
              <a:t>Продукт проектной деятельности</a:t>
            </a:r>
            <a:endParaRPr lang="ru-RU" sz="3200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0F154-45A1-C7B3-51D8-CEE9DCC16936}"/>
              </a:ext>
            </a:extLst>
          </p:cNvPr>
          <p:cNvSpPr txBox="1"/>
          <p:nvPr/>
        </p:nvSpPr>
        <p:spPr>
          <a:xfrm>
            <a:off x="1955364" y="1192443"/>
            <a:ext cx="1029918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solidFill>
                  <a:srgbClr val="873600"/>
                </a:solidFill>
                <a:latin typeface="Century Gothic"/>
              </a:rPr>
              <a:t>ЛЭПБУК</a:t>
            </a:r>
          </a:p>
          <a:p>
            <a:pPr algn="ctr"/>
            <a:r>
              <a:rPr lang="ru-RU" sz="3600" b="1">
                <a:solidFill>
                  <a:srgbClr val="873600"/>
                </a:solidFill>
                <a:latin typeface="Century Gothic"/>
                <a:cs typeface="Calibri" panose="020F0502020204030204"/>
              </a:rPr>
              <a:t>"Золотая хохлома"</a:t>
            </a:r>
          </a:p>
        </p:txBody>
      </p:sp>
      <p:pic>
        <p:nvPicPr>
          <p:cNvPr id="8" name="Рисунок 8" descr="Изображение выглядит как текст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253FE9E6-A1FD-1886-D4AD-28BF592536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317" y="2521239"/>
            <a:ext cx="4892723" cy="3649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8B25725-6201-E0F2-4B23-B5AB26DBFA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296" y="2516690"/>
            <a:ext cx="5040573" cy="36496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29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C3E6EB-417D-3A69-288C-2832D63E3BFD}"/>
              </a:ext>
            </a:extLst>
          </p:cNvPr>
          <p:cNvSpPr txBox="1"/>
          <p:nvPr/>
        </p:nvSpPr>
        <p:spPr>
          <a:xfrm>
            <a:off x="2345376" y="724890"/>
            <a:ext cx="9208323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i="1">
                <a:solidFill>
                  <a:srgbClr val="873600"/>
                </a:solidFill>
                <a:latin typeface="Century Gothic"/>
              </a:rPr>
              <a:t>Тип проекта: информационно-творческий</a:t>
            </a:r>
          </a:p>
          <a:p>
            <a:r>
              <a:rPr lang="ru-RU" sz="3200" b="1" i="1">
                <a:solidFill>
                  <a:srgbClr val="873600"/>
                </a:solidFill>
                <a:latin typeface="Century Gothic"/>
              </a:rPr>
              <a:t>По числу участников - групповой</a:t>
            </a:r>
          </a:p>
          <a:p>
            <a:r>
              <a:rPr lang="ru-RU" sz="3200" b="1" i="1">
                <a:solidFill>
                  <a:srgbClr val="873600"/>
                </a:solidFill>
                <a:latin typeface="Century Gothic"/>
              </a:rPr>
              <a:t>По времени проведения - среднесрочный (сентябрь-ноябрь)</a:t>
            </a:r>
          </a:p>
          <a:p>
            <a:r>
              <a:rPr lang="ru-RU" sz="3200" b="1" i="1">
                <a:solidFill>
                  <a:srgbClr val="873600"/>
                </a:solidFill>
                <a:latin typeface="Century Gothic"/>
              </a:rPr>
              <a:t>Участники: дети, педагоги, родители.</a:t>
            </a:r>
          </a:p>
        </p:txBody>
      </p:sp>
      <p:pic>
        <p:nvPicPr>
          <p:cNvPr id="7" name="Рисунок 7" descr="Изображение выглядит как на открытом воздухе, дерев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13FA479C-20D4-32F2-610F-14E97EC99E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0"/>
          <a:stretch/>
        </p:blipFill>
        <p:spPr>
          <a:xfrm rot="-540000">
            <a:off x="2459975" y="3499163"/>
            <a:ext cx="3251571" cy="3343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8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171E4CC2-A67A-A836-7F49-12514ED6BB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0000">
            <a:off x="8043169" y="3487600"/>
            <a:ext cx="3254990" cy="331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0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D4E4-58A6-1E28-BB86-5F3D4B1BD204}"/>
              </a:ext>
            </a:extLst>
          </p:cNvPr>
          <p:cNvSpPr txBox="1"/>
          <p:nvPr/>
        </p:nvSpPr>
        <p:spPr>
          <a:xfrm>
            <a:off x="3207224" y="443551"/>
            <a:ext cx="70797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rgbClr val="873600"/>
                </a:solidFill>
                <a:latin typeface="Century Gothic"/>
              </a:rPr>
              <a:t>Этапы проекта</a:t>
            </a:r>
            <a:endParaRPr lang="ru-RU" sz="3200" dirty="0">
              <a:latin typeface="Century Gothic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D3FAF-EA63-7C8E-BD3D-4A3833F3ABC8}"/>
              </a:ext>
            </a:extLst>
          </p:cNvPr>
          <p:cNvSpPr txBox="1"/>
          <p:nvPr/>
        </p:nvSpPr>
        <p:spPr>
          <a:xfrm>
            <a:off x="1953484" y="1764089"/>
            <a:ext cx="10236005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32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Подготовительный (определение темы работы над проектом, постановка проблемы и выявление её актуальности).</a:t>
            </a:r>
          </a:p>
          <a:p>
            <a:pPr marL="285750" indent="-285750">
              <a:buFont typeface="Arial"/>
              <a:buChar char="•"/>
            </a:pPr>
            <a:r>
              <a:rPr lang="ru-RU" sz="32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Основной (сбор и систематизация материалов в соответствии с темой).</a:t>
            </a:r>
          </a:p>
          <a:p>
            <a:pPr marL="285750" indent="-285750">
              <a:buFont typeface="Arial"/>
              <a:buChar char="•"/>
            </a:pPr>
            <a:r>
              <a:rPr lang="ru-RU" sz="32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Заключительный (анализ полученных знаний, подведение итогов, оформление результата).</a:t>
            </a:r>
          </a:p>
        </p:txBody>
      </p:sp>
    </p:spTree>
    <p:extLst>
      <p:ext uri="{BB962C8B-B14F-4D97-AF65-F5344CB8AC3E}">
        <p14:creationId xmlns:p14="http://schemas.microsoft.com/office/powerpoint/2010/main" val="271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EE8DA2-82B0-E3C5-138D-F7F56C88D8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" y="-3838"/>
            <a:ext cx="12239766" cy="6865676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43B9A93F-5038-E43B-1B73-68FB234C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" r="-166" b="-14542"/>
          <a:stretch/>
        </p:blipFill>
        <p:spPr>
          <a:xfrm rot="-5400000">
            <a:off x="-2239645" y="2235308"/>
            <a:ext cx="6820845" cy="2348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E45026-2035-3CF4-6D76-798FBF36D4FA}"/>
              </a:ext>
            </a:extLst>
          </p:cNvPr>
          <p:cNvSpPr txBox="1"/>
          <p:nvPr/>
        </p:nvSpPr>
        <p:spPr>
          <a:xfrm>
            <a:off x="2120240" y="200396"/>
            <a:ext cx="994063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>
                <a:solidFill>
                  <a:srgbClr val="873600"/>
                </a:solidFill>
                <a:latin typeface="Century Gothic"/>
              </a:rPr>
              <a:t>1-й этап</a:t>
            </a:r>
            <a:endParaRPr lang="ru-RU" sz="2800" b="1" i="1" dirty="0">
              <a:solidFill>
                <a:srgbClr val="873600"/>
              </a:solidFill>
              <a:latin typeface="Century Gothic"/>
              <a:cs typeface="Calibri"/>
            </a:endParaRP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  <a:cs typeface="Calibri"/>
              </a:rPr>
              <a:t>Подготовительный.</a:t>
            </a:r>
          </a:p>
          <a:p>
            <a:pPr algn="ctr"/>
            <a:r>
              <a:rPr lang="ru-RU" sz="2800" b="1" dirty="0">
                <a:solidFill>
                  <a:srgbClr val="873600"/>
                </a:solidFill>
                <a:latin typeface="Century Gothic"/>
                <a:cs typeface="Calibri"/>
              </a:rPr>
              <a:t>"Деятельность педагога и деятельность родителей"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EAA4A-82BE-3E02-44E9-90DD78F68DB1}"/>
              </a:ext>
            </a:extLst>
          </p:cNvPr>
          <p:cNvSpPr txBox="1"/>
          <p:nvPr/>
        </p:nvSpPr>
        <p:spPr>
          <a:xfrm>
            <a:off x="2342901" y="2167247"/>
            <a:ext cx="917863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ru-RU" sz="2800" b="1" dirty="0">
                <a:solidFill>
                  <a:srgbClr val="873600"/>
                </a:solidFill>
                <a:latin typeface="Century Gothic"/>
              </a:rPr>
              <a:t>Сбор экспонатов и оформление выставки "Золотая хохлома" в группе.</a:t>
            </a:r>
            <a:endParaRPr lang="ru-RU"/>
          </a:p>
          <a:p>
            <a:pPr marL="342900" indent="-342900" algn="ctr">
              <a:buFont typeface="Arial"/>
              <a:buChar char="•"/>
            </a:pPr>
            <a:endParaRPr lang="ru-RU" sz="2800" b="1" dirty="0">
              <a:solidFill>
                <a:srgbClr val="873600"/>
              </a:solidFill>
              <a:latin typeface="Century Gothic"/>
              <a:cs typeface="Calibri" panose="020F0502020204030204"/>
            </a:endParaRPr>
          </a:p>
          <a:p>
            <a:pPr marL="342900" indent="-342900" algn="ctr">
              <a:buFont typeface="Arial"/>
              <a:buChar char="•"/>
            </a:pPr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Создание мультимедийной презентации "Золотая Хохлома".</a:t>
            </a:r>
          </a:p>
          <a:p>
            <a:pPr marL="342900" indent="-342900" algn="ctr">
              <a:buFont typeface="Arial"/>
              <a:buChar char="•"/>
            </a:pPr>
            <a:endParaRPr lang="ru-RU" sz="2800" b="1" dirty="0">
              <a:solidFill>
                <a:srgbClr val="873600"/>
              </a:solidFill>
              <a:latin typeface="Century Gothic"/>
              <a:cs typeface="Calibri" panose="020F0502020204030204"/>
            </a:endParaRPr>
          </a:p>
          <a:p>
            <a:pPr marL="342900" indent="-342900" algn="ctr">
              <a:buFont typeface="Arial"/>
              <a:buChar char="•"/>
            </a:pPr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Разработка примерных конспектов занятий.</a:t>
            </a:r>
          </a:p>
          <a:p>
            <a:pPr marL="342900" indent="-342900" algn="ctr">
              <a:buFont typeface="Arial"/>
              <a:buChar char="•"/>
            </a:pPr>
            <a:r>
              <a:rPr lang="ru-RU" sz="2800" b="1" dirty="0">
                <a:solidFill>
                  <a:srgbClr val="873600"/>
                </a:solidFill>
                <a:latin typeface="Century Gothic"/>
                <a:cs typeface="Calibri" panose="020F0502020204030204"/>
              </a:rPr>
              <a:t>Подборка дидактических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9379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722</Words>
  <Application>Microsoft Office PowerPoint</Application>
  <PresentationFormat>Широкоэкранный</PresentationFormat>
  <Paragraphs>104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Цель: ознакомление детей с народно-прикладным творчеством</vt:lpstr>
      <vt:lpstr>Задачи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670</cp:revision>
  <dcterms:created xsi:type="dcterms:W3CDTF">2023-04-09T09:23:50Z</dcterms:created>
  <dcterms:modified xsi:type="dcterms:W3CDTF">2024-04-10T12:15:21Z</dcterms:modified>
</cp:coreProperties>
</file>