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0" r:id="rId8"/>
    <p:sldId id="270" r:id="rId9"/>
    <p:sldId id="271" r:id="rId10"/>
    <p:sldId id="284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98" r:id="rId25"/>
    <p:sldId id="287" r:id="rId26"/>
    <p:sldId id="288" r:id="rId27"/>
    <p:sldId id="289" r:id="rId28"/>
    <p:sldId id="290" r:id="rId29"/>
    <p:sldId id="286" r:id="rId30"/>
    <p:sldId id="262" r:id="rId31"/>
    <p:sldId id="291" r:id="rId32"/>
    <p:sldId id="292" r:id="rId33"/>
    <p:sldId id="293" r:id="rId34"/>
    <p:sldId id="294" r:id="rId35"/>
    <p:sldId id="268" r:id="rId36"/>
    <p:sldId id="295" r:id="rId37"/>
    <p:sldId id="296" r:id="rId38"/>
    <p:sldId id="297" r:id="rId39"/>
    <p:sldId id="26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295C00"/>
    <a:srgbClr val="008080"/>
    <a:srgbClr val="0000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150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34257" y="1406988"/>
            <a:ext cx="7742664" cy="4555094"/>
            <a:chOff x="1146701" y="1988637"/>
            <a:chExt cx="7165477" cy="479854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46701" y="1988637"/>
              <a:ext cx="7165477" cy="2950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29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«Обучение </a:t>
              </a:r>
              <a:r>
                <a:rPr lang="ru-RU" sz="44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29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грамоте дошкольников: современные подходы, активные методы, использование наглядно-практического </a:t>
              </a: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29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оснащения»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9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35365" y="4939092"/>
              <a:ext cx="5084703" cy="1848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295C00"/>
                  </a:solidFill>
                  <a:latin typeface="Times New Roman" pitchFamily="18" charset="0"/>
                  <a:cs typeface="Times New Roman" pitchFamily="18" charset="0"/>
                </a:rPr>
                <a:t>МАДОУ «Детский сад №10»</a:t>
              </a:r>
            </a:p>
            <a:p>
              <a:pPr algn="r"/>
              <a:r>
                <a:rPr lang="ru-RU" b="1" dirty="0">
                  <a:solidFill>
                    <a:srgbClr val="295C00"/>
                  </a:solidFill>
                  <a:latin typeface="Times New Roman" pitchFamily="18" charset="0"/>
                  <a:cs typeface="Times New Roman" pitchFamily="18" charset="0"/>
                </a:rPr>
                <a:t>подготовила: воспитатель</a:t>
              </a:r>
            </a:p>
            <a:p>
              <a:pPr algn="r"/>
              <a:r>
                <a:rPr lang="ru-RU" b="1" dirty="0">
                  <a:solidFill>
                    <a:srgbClr val="295C00"/>
                  </a:solidFill>
                  <a:latin typeface="Times New Roman" pitchFamily="18" charset="0"/>
                  <a:cs typeface="Times New Roman" pitchFamily="18" charset="0"/>
                </a:rPr>
                <a:t>первой категории</a:t>
              </a:r>
            </a:p>
            <a:p>
              <a:pPr algn="r"/>
              <a:r>
                <a:rPr lang="ru-RU" b="1" dirty="0">
                  <a:solidFill>
                    <a:srgbClr val="295C00"/>
                  </a:solidFill>
                  <a:latin typeface="Times New Roman" pitchFamily="18" charset="0"/>
                  <a:cs typeface="Times New Roman" pitchFamily="18" charset="0"/>
                </a:rPr>
                <a:t>Назарова Н.Н</a:t>
              </a:r>
              <a:r>
                <a:rPr lang="ru-RU" dirty="0">
                  <a:solidFill>
                    <a:srgbClr val="295C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94132" y="816313"/>
            <a:ext cx="6715172" cy="1850688"/>
            <a:chOff x="583351" y="-2586955"/>
            <a:chExt cx="7925152" cy="69991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83351" y="-2586955"/>
              <a:ext cx="7925152" cy="6867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charset="0"/>
                </a:rPr>
                <a:t>Для решения поставленных задач, в младшем дошкольном возрасте можно использовать следующие игры:</a:t>
              </a:r>
              <a:endParaRPr lang="ru-RU" sz="28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66800" y="2710509"/>
            <a:ext cx="2971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«Скажи, что звучит?»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0722" y="3044346"/>
            <a:ext cx="3886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«Где звучит колокольчик?»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7253" y="3656552"/>
            <a:ext cx="3429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«Угадай, кто позвал?»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1644" y="4143598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«Кто как кричит</a:t>
            </a:r>
            <a:r>
              <a:rPr lang="ru-RU" sz="2000" dirty="0" smtClean="0">
                <a:solidFill>
                  <a:srgbClr val="00B050"/>
                </a:solidFill>
                <a:latin typeface="Intro Demo Cond Black CAPS" panose="02000000000000000000" pitchFamily="50" charset="0"/>
              </a:rPr>
              <a:t>?»</a:t>
            </a:r>
            <a:endParaRPr lang="ru-RU" sz="2000" dirty="0">
              <a:solidFill>
                <a:srgbClr val="00B05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4842740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«Кто в домике живет?» </a:t>
            </a:r>
          </a:p>
        </p:txBody>
      </p:sp>
    </p:spTree>
    <p:extLst>
      <p:ext uri="{BB962C8B-B14F-4D97-AF65-F5344CB8AC3E}">
        <p14:creationId xmlns:p14="http://schemas.microsoft.com/office/powerpoint/2010/main" val="3240963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 средней группе решаем следующие задачи: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098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расширение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и активизация словаря;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6727" y="2684611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503" y="3212961"/>
            <a:ext cx="8661952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формирование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грамматического строя </a:t>
            </a:r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речи;</a:t>
            </a:r>
            <a:endParaRPr lang="ru-RU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8951" y="3802738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676400" y="4648200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формирование умения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воспринимать сюжет повествования, делать   пересказ;</a:t>
            </a:r>
          </a:p>
        </p:txBody>
      </p:sp>
    </p:spTree>
    <p:extLst>
      <p:ext uri="{BB962C8B-B14F-4D97-AF65-F5344CB8AC3E}">
        <p14:creationId xmlns:p14="http://schemas.microsoft.com/office/powerpoint/2010/main" val="304696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 средней группе решаем следующие задачи: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179" y="2180253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заучивание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стихов, пословиц, поговорок, </a:t>
            </a:r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скороговорок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;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6727" y="2684611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503" y="3212961"/>
            <a:ext cx="8661952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закрепление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понятий «слово» и «звук», деление слов на слоги;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8951" y="3802738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676400" y="4648200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формирование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умений определять длину слова, выделять первый звук.</a:t>
            </a:r>
          </a:p>
        </p:txBody>
      </p:sp>
    </p:spTree>
    <p:extLst>
      <p:ext uri="{BB962C8B-B14F-4D97-AF65-F5344CB8AC3E}">
        <p14:creationId xmlns:p14="http://schemas.microsoft.com/office/powerpoint/2010/main" val="175997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295400"/>
            <a:ext cx="6715172" cy="4319887"/>
            <a:chOff x="649442" y="-1272881"/>
            <a:chExt cx="7925152" cy="56851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1272881"/>
              <a:ext cx="7925152" cy="1822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9999FF"/>
                  </a:solidFill>
                  <a:latin typeface="Bookman Old Style" panose="02050604050505020204" pitchFamily="18" charset="0"/>
                  <a:cs typeface="Arial" charset="0"/>
                </a:rPr>
                <a:t>В средней группе можно использовать следующие формы работы: </a:t>
              </a:r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99FF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 rot="2911260">
            <a:off x="2029438" y="2553612"/>
            <a:ext cx="362311" cy="74049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6435" y="3255288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беседы</a:t>
            </a:r>
          </a:p>
        </p:txBody>
      </p:sp>
      <p:sp>
        <p:nvSpPr>
          <p:cNvPr id="7" name="Стрелка вниз 6"/>
          <p:cNvSpPr/>
          <p:nvPr/>
        </p:nvSpPr>
        <p:spPr>
          <a:xfrm rot="1767080">
            <a:off x="2961111" y="2676574"/>
            <a:ext cx="362311" cy="143765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4528" y="421666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чтение</a:t>
            </a:r>
          </a:p>
        </p:txBody>
      </p:sp>
      <p:sp>
        <p:nvSpPr>
          <p:cNvPr id="9" name="Стрелка вниз 8"/>
          <p:cNvSpPr/>
          <p:nvPr/>
        </p:nvSpPr>
        <p:spPr>
          <a:xfrm rot="319778">
            <a:off x="3845732" y="2712315"/>
            <a:ext cx="362311" cy="203535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4887253"/>
            <a:ext cx="20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ntro Demo Cond Black CAPS" panose="02000000000000000000" pitchFamily="50" charset="0"/>
              </a:rPr>
              <a:t>пересказ</a:t>
            </a:r>
            <a:endParaRPr lang="ru-RU" sz="24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1180228">
            <a:off x="4798983" y="2714210"/>
            <a:ext cx="362311" cy="208026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5800" y="4748753"/>
            <a:ext cx="266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заучивание стихов и пословиц</a:t>
            </a:r>
          </a:p>
        </p:txBody>
      </p:sp>
      <p:sp>
        <p:nvSpPr>
          <p:cNvPr id="14" name="Стрелка вниз 13"/>
          <p:cNvSpPr/>
          <p:nvPr/>
        </p:nvSpPr>
        <p:spPr>
          <a:xfrm rot="20136542">
            <a:off x="5598711" y="2525214"/>
            <a:ext cx="362311" cy="143765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23767" y="3942012"/>
            <a:ext cx="3436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творческие рассказы</a:t>
            </a:r>
          </a:p>
        </p:txBody>
      </p:sp>
      <p:sp>
        <p:nvSpPr>
          <p:cNvPr id="16" name="Стрелка вниз 15"/>
          <p:cNvSpPr/>
          <p:nvPr/>
        </p:nvSpPr>
        <p:spPr>
          <a:xfrm rot="19417785">
            <a:off x="6612475" y="2651909"/>
            <a:ext cx="362311" cy="74049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42011" y="3408213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ntro Demo Cond Black CAPS" panose="02000000000000000000" pitchFamily="50" charset="0"/>
              </a:rPr>
              <a:t>игры</a:t>
            </a:r>
            <a:endParaRPr lang="ru-RU" sz="24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45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35225" y="1093525"/>
            <a:ext cx="6715172" cy="1573476"/>
            <a:chOff x="513830" y="-1538556"/>
            <a:chExt cx="7925152" cy="59507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3830" y="-1538556"/>
              <a:ext cx="7925152" cy="3142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На этом этапе обучения можно использовать следующие игры: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90600" y="2667000"/>
            <a:ext cx="2971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</a:rPr>
              <a:t>«Цепочка слов»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2951358"/>
            <a:ext cx="228779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</a:rPr>
              <a:t>«Эхо»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0031" y="3554097"/>
            <a:ext cx="3429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</a:rPr>
              <a:t>«Звуковые часы»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6170" y="4081372"/>
            <a:ext cx="371202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</a:rPr>
              <a:t>«Назови первый звук в слове»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8362" y="4968468"/>
            <a:ext cx="3429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ntro Demo Cond Black CAPS" panose="02000000000000000000" pitchFamily="50" charset="0"/>
              </a:rPr>
              <a:t>«Похожие звуки» </a:t>
            </a:r>
          </a:p>
        </p:txBody>
      </p:sp>
    </p:spTree>
    <p:extLst>
      <p:ext uri="{BB962C8B-B14F-4D97-AF65-F5344CB8AC3E}">
        <p14:creationId xmlns:p14="http://schemas.microsoft.com/office/powerpoint/2010/main" val="184401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-44320" y="0"/>
            <a:ext cx="9372600" cy="5181601"/>
            <a:chOff x="-91063" y="-2308063"/>
            <a:chExt cx="9406163" cy="67203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91063" y="-2308063"/>
              <a:ext cx="9406163" cy="29568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Bookman Old Style" panose="02050604050505020204" pitchFamily="18" charset="0"/>
                  <a:cs typeface="Arial" charset="0"/>
                </a:rPr>
                <a:t>Задачи</a:t>
              </a:r>
              <a:r>
                <a:rPr lang="ru-RU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Bookman Old Style" panose="02050604050505020204" pitchFamily="18" charset="0"/>
                  <a:cs typeface="Arial" charset="0"/>
                </a:rPr>
                <a:t>, </a:t>
              </a:r>
              <a:r>
                <a:rPr lang="ru-RU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Bookman Old Style" panose="02050604050505020204" pitchFamily="18" charset="0"/>
                  <a:cs typeface="Arial" charset="0"/>
                </a:rPr>
                <a:t>формирующие аналитико-синтетической </a:t>
              </a:r>
              <a:r>
                <a:rPr lang="ru-RU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Bookman Old Style" panose="02050604050505020204" pitchFamily="18" charset="0"/>
                  <a:cs typeface="Arial" charset="0"/>
                </a:rPr>
                <a:t>звуковой активности и подготовки детей старшего дошкольного возраста к обучению грамоте:</a:t>
              </a:r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 rot="1893132">
            <a:off x="873408" y="2325921"/>
            <a:ext cx="362311" cy="7404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57" y="3106196"/>
            <a:ext cx="220147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Intro Demo Cond Black CAPS" panose="02000000000000000000" pitchFamily="50" charset="0"/>
              </a:rPr>
              <a:t>Знакомство со словом</a:t>
            </a:r>
          </a:p>
        </p:txBody>
      </p:sp>
      <p:sp>
        <p:nvSpPr>
          <p:cNvPr id="7" name="Стрелка вниз 6"/>
          <p:cNvSpPr/>
          <p:nvPr/>
        </p:nvSpPr>
        <p:spPr>
          <a:xfrm rot="580007">
            <a:off x="2630372" y="2501991"/>
            <a:ext cx="362311" cy="165841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7694" y="4267200"/>
            <a:ext cx="28946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Intro Demo Cond Black CAPS" panose="02000000000000000000" pitchFamily="50" charset="0"/>
              </a:rPr>
              <a:t>Знакомство </a:t>
            </a:r>
            <a:r>
              <a:rPr lang="ru-RU" sz="2400" dirty="0">
                <a:solidFill>
                  <a:schemeClr val="accent6"/>
                </a:solidFill>
                <a:latin typeface="Intro Demo Cond Black CAPS" panose="02000000000000000000" pitchFamily="50" charset="0"/>
              </a:rPr>
              <a:t>со слогом</a:t>
            </a:r>
          </a:p>
        </p:txBody>
      </p:sp>
      <p:sp>
        <p:nvSpPr>
          <p:cNvPr id="9" name="Стрелка вниз 8"/>
          <p:cNvSpPr/>
          <p:nvPr/>
        </p:nvSpPr>
        <p:spPr>
          <a:xfrm rot="21074184">
            <a:off x="4841341" y="2527171"/>
            <a:ext cx="362311" cy="162668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83937" y="4150682"/>
            <a:ext cx="308366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Intro Demo Cond Black CAPS" panose="02000000000000000000" pitchFamily="50" charset="0"/>
              </a:rPr>
              <a:t>Знакомство со звуковым строением слова и обучение звуковому анализу   слова</a:t>
            </a:r>
          </a:p>
        </p:txBody>
      </p:sp>
      <p:sp>
        <p:nvSpPr>
          <p:cNvPr id="11" name="Стрелка вниз 10"/>
          <p:cNvSpPr/>
          <p:nvPr/>
        </p:nvSpPr>
        <p:spPr>
          <a:xfrm rot="19620679">
            <a:off x="7088622" y="2395774"/>
            <a:ext cx="362311" cy="7404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25457" y="3155657"/>
            <a:ext cx="3886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Intro Demo Cond Black CAPS" panose="02000000000000000000" pitchFamily="50" charset="0"/>
              </a:rPr>
              <a:t>формирование понятия «Предложение»</a:t>
            </a:r>
          </a:p>
        </p:txBody>
      </p:sp>
    </p:spTree>
    <p:extLst>
      <p:ext uri="{BB962C8B-B14F-4D97-AF65-F5344CB8AC3E}">
        <p14:creationId xmlns:p14="http://schemas.microsoft.com/office/powerpoint/2010/main" val="47625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502" y="364596"/>
            <a:ext cx="5486401" cy="107957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Знакомство со словом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098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sz="2000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понимать термин «слово»</a:t>
            </a:r>
            <a:endParaRPr lang="ru-RU" sz="2000" dirty="0">
              <a:solidFill>
                <a:schemeClr val="accent2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6727" y="2684611"/>
            <a:ext cx="407504" cy="609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1453" y="3424457"/>
            <a:ext cx="8142497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знакомим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с длинными и короткими словами, учим сравнивать слова по протяженности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66759" y="3945157"/>
            <a:ext cx="407504" cy="609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778170" y="4759704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расширяем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представления о разнообразии слов по звучанию и 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24477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502" y="364596"/>
            <a:ext cx="5486401" cy="107957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Знакомство со слогом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711" y="1955689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формируем </a:t>
            </a:r>
            <a:r>
              <a:rPr lang="ru-RU" sz="2000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умение делить двух и трехсложные простые слова на </a:t>
            </a:r>
            <a:r>
              <a:rPr lang="ru-RU" sz="2000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слоги</a:t>
            </a:r>
            <a:endParaRPr lang="ru-RU" sz="2000" dirty="0">
              <a:solidFill>
                <a:schemeClr val="accent2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11235" y="1525763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08225" y="2607479"/>
            <a:ext cx="281473" cy="43958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9262" y="3203562"/>
            <a:ext cx="8142497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определять по количеству слогов длинные и короткие слова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1981" y="3731515"/>
            <a:ext cx="281441" cy="47444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819502" y="4174856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подбирать слова с заданным слогом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30534" y="4649299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819502" y="5025617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знакомство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с ударным слогом</a:t>
            </a:r>
          </a:p>
        </p:txBody>
      </p:sp>
    </p:spTree>
    <p:extLst>
      <p:ext uri="{BB962C8B-B14F-4D97-AF65-F5344CB8AC3E}">
        <p14:creationId xmlns:p14="http://schemas.microsoft.com/office/powerpoint/2010/main" val="3306283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  <p:bldP spid="11" grpId="0" animBg="1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1644"/>
            <a:ext cx="8686800" cy="147773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Знакомство со звуковым строением слова и обучение звуковому анализу  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слова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141" y="1909432"/>
            <a:ext cx="8078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sz="2000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понимать термин «звук», формируем понятия «гласный звук», «согласный звук», «ударный гласный звук»</a:t>
            </a:r>
            <a:endParaRPr lang="ru-RU" sz="2000" dirty="0">
              <a:solidFill>
                <a:schemeClr val="accent2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11235" y="1525763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09714" y="2540552"/>
            <a:ext cx="281473" cy="43958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9261" y="3135737"/>
            <a:ext cx="8142497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различать согласные звуки: мягкие и твердые, звонкие и глухие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6155" y="3590995"/>
            <a:ext cx="281441" cy="47444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816650" y="4144150"/>
            <a:ext cx="7467600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находить из заданного речевого материала и самостоятельно подбирать слова с заданным звуком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30534" y="4649299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819502" y="5025617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выполнять звуковой анализ </a:t>
            </a:r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слов</a:t>
            </a:r>
            <a:endParaRPr lang="ru-RU" dirty="0">
              <a:solidFill>
                <a:schemeClr val="accent2"/>
              </a:solidFill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18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  <p:bldP spid="11" grpId="0" animBg="1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01" y="103195"/>
            <a:ext cx="7467600" cy="109250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формирование понятия «Предложение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710" y="1692949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sz="2000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понимать термин «предложение»</a:t>
            </a:r>
            <a:endParaRPr lang="ru-RU" sz="2000" dirty="0">
              <a:solidFill>
                <a:schemeClr val="accent2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30534" y="1229504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30534" y="2138210"/>
            <a:ext cx="281473" cy="43958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9261" y="2729025"/>
            <a:ext cx="8142497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выделять предложения из речи, определять на слух количество предложений в тексте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1980" y="3220807"/>
            <a:ext cx="281441" cy="47444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158251" y="4114664"/>
            <a:ext cx="6824515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формируем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умение составлять предложения из двух, трех, четырех слов и анализировать состав предложения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21980" y="4661927"/>
            <a:ext cx="279952" cy="456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819502" y="5025617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учим </a:t>
            </a:r>
            <a:r>
              <a:rPr lang="ru-RU" dirty="0">
                <a:solidFill>
                  <a:schemeClr val="accent2"/>
                </a:solidFill>
                <a:latin typeface="Intro Demo Cond Black CAPS" panose="02000000000000000000" pitchFamily="50" charset="0"/>
              </a:rPr>
              <a:t>различать разные типы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53997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  <p:bldP spid="11" grpId="0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Эпиграф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2057400"/>
            <a:ext cx="5996609" cy="414109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Процесс обучения чтению и письму должен стать для детей ярким, захватывающим куском жизни, наполненным живыми образами, звуками, мелодиями. То, что ребенок обязан запомнить, должно затрагивать сокровенные уголки его сердца. Обучение грамоте надо тесно связать с рисованием, игрой и постижением красоты мира».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Сухомлинский.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981200"/>
            <a:ext cx="6715172" cy="3634087"/>
            <a:chOff x="649442" y="-370344"/>
            <a:chExt cx="7925152" cy="47825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370344"/>
              <a:ext cx="7925152" cy="2956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Применяемые мной на практике игровые технологии по развивающим задачам, я условно разделила на следующие группы.</a:t>
              </a:r>
              <a:endPara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33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1" y="2362200"/>
            <a:ext cx="6715172" cy="3253087"/>
            <a:chOff x="649441" y="131065"/>
            <a:chExt cx="7925152" cy="42811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1" y="131065"/>
              <a:ext cx="7925152" cy="2389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Игровые технологии, направленные на умение различать слова по звучанию и значению.</a:t>
              </a:r>
              <a:endPara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07470" y="1551265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I группа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2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35225" y="1093525"/>
            <a:ext cx="6715172" cy="1573476"/>
            <a:chOff x="513830" y="-1538556"/>
            <a:chExt cx="7925152" cy="59507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3830" y="-1538556"/>
              <a:ext cx="7925152" cy="221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B050"/>
                  </a:solidFill>
                  <a:latin typeface="Bookman Old Style" panose="02050604050505020204" pitchFamily="18" charset="0"/>
                  <a:cs typeface="Arial" charset="0"/>
                </a:rPr>
                <a:t>Это такие игры как:</a:t>
              </a:r>
              <a:endParaRPr lang="ru-RU" sz="32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98631" y="1845426"/>
            <a:ext cx="2971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«Найди букву»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7362" y="2374797"/>
            <a:ext cx="22877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«Найди картинку»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3162529"/>
            <a:ext cx="3429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«Сколько слогов в слове»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4267200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«Твердый и мягкий»</a:t>
            </a:r>
          </a:p>
        </p:txBody>
      </p:sp>
    </p:spTree>
    <p:extLst>
      <p:ext uri="{BB962C8B-B14F-4D97-AF65-F5344CB8AC3E}">
        <p14:creationId xmlns:p14="http://schemas.microsoft.com/office/powerpoint/2010/main" val="3675844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2209800"/>
            <a:ext cx="6715172" cy="3405487"/>
            <a:chOff x="649442" y="-69499"/>
            <a:chExt cx="7925152" cy="44817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69499"/>
              <a:ext cx="7925152" cy="3523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Игровые технологии, направленные на ознакомление со звуковым строением слова.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М</a:t>
              </a: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оделирование </a:t>
              </a: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структуры слова в виде картинки – схемы его звукового состава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07470" y="1551265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II </a:t>
            </a:r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группа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1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715806"/>
            <a:ext cx="6715172" cy="1951195"/>
            <a:chOff x="649442" y="-2967067"/>
            <a:chExt cx="7925152" cy="73793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2967067"/>
              <a:ext cx="7925152" cy="221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B050"/>
                  </a:solidFill>
                  <a:latin typeface="Bookman Old Style" panose="02050604050505020204" pitchFamily="18" charset="0"/>
                  <a:cs typeface="Arial" charset="0"/>
                </a:rPr>
                <a:t>Это такие игры как:</a:t>
              </a:r>
              <a:endParaRPr lang="ru-RU" sz="32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85800" y="1396742"/>
            <a:ext cx="2971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««Живые звуки»»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1796852"/>
            <a:ext cx="3886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«Найди домик для звука»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700725"/>
            <a:ext cx="5029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«Назови слова с заданным звуком»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3370819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«Поймай звук»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894191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«Кто заметил»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1045" y="4544676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«Найди общий звук»</a:t>
            </a:r>
          </a:p>
        </p:txBody>
      </p:sp>
    </p:spTree>
    <p:extLst>
      <p:ext uri="{BB962C8B-B14F-4D97-AF65-F5344CB8AC3E}">
        <p14:creationId xmlns:p14="http://schemas.microsoft.com/office/powerpoint/2010/main" val="1371650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1398093"/>
            <a:ext cx="9144000" cy="4821456"/>
            <a:chOff x="-650769" y="-1137734"/>
            <a:chExt cx="10229586" cy="55499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650769" y="-1137734"/>
              <a:ext cx="10229586" cy="542050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Игровые технологии, направленные на ознакомление со слоговым строением слова.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</a:t>
              </a:r>
              <a:r>
                <a:rPr lang="ru-RU" sz="2000" b="1" dirty="0" err="1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отхлопывание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 ладошками;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контроль правой рукой за опускаемым подбородком;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</a:t>
              </a:r>
              <a:r>
                <a:rPr lang="ru-RU" sz="2000" b="1" dirty="0" err="1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шагослогометрия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речевая игра «Живые слоги» (по типу игры «Живые слова»);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подбор слов с заданным слогом;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дополнение слога до полного слова;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превращение коротких слов в длинные и наоборот;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перестановка слогов в слове (трансформация слов). Например, мышка – камыш, банка – кабан.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Игра «Засели домик».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1 этаж – 1 слог, 2 этаж – 2 слога, 3 этаж – 3 слога.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Могут ли животные, которые живут на первом этаже, переселиться на второй или третий этаж?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85643" y="838200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III </a:t>
            </a:r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группа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79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501643"/>
            <a:ext cx="6715172" cy="4113644"/>
            <a:chOff x="649442" y="-1001458"/>
            <a:chExt cx="7925152" cy="54136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1001458"/>
              <a:ext cx="7925152" cy="5387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Игровые технологии, направленные на ознакомление с предложением и выделением его как смысловой единицей речи.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придумывание предложений с заданным словом;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придумывание предложения, которое начиналось бы с заданного слова;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составление предложения по картинкам;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составление предложений по «живым сценкам»;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демонстрация действий с игрушками;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- отстукивание на бубне столько раз, сколько слов в предложении.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29538" y="762000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IV </a:t>
            </a:r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группа.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25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368546"/>
            <a:ext cx="6715172" cy="4246741"/>
            <a:chOff x="649442" y="-1176618"/>
            <a:chExt cx="7925152" cy="55888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1176618"/>
              <a:ext cx="7925152" cy="5387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Игровые технологии, направленные на знакомство с буквами.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Буквы являются графическим символом звуков, я объясняю детям , что это «одежда» для звуков. В своей практике я часто сталкиваемся с тем, что детей учат побуквенному чтению, то есть дети, видя букву, произносят ее название, а не звук пэ, </a:t>
              </a:r>
              <a:r>
                <a:rPr lang="ru-RU" sz="2000" b="1" dirty="0" err="1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рэ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, дэ. В результате получается «КЭОТЭ», вместо «КОТ». Это затрудняет ребенка правильно сделать звуковой анализ слова, и создает дополнительные трудности в обучении детей чтению.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29538" y="762000"/>
            <a:ext cx="2034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V </a:t>
            </a:r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группа.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61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2438400"/>
            <a:ext cx="6715172" cy="3176887"/>
            <a:chOff x="649442" y="231346"/>
            <a:chExt cx="7925152" cy="41808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231346"/>
              <a:ext cx="7925152" cy="2551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В детском саду я предусматриваю называние букв по звуковым обозначениям: п, б, к. Это значительно облегчает дошкольникам овладение навыком профилактики </a:t>
              </a:r>
              <a:r>
                <a:rPr lang="ru-RU" sz="2000" b="1" dirty="0" err="1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дисграфии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 в школе (</a:t>
              </a:r>
              <a:r>
                <a:rPr lang="ru-RU" sz="2000" b="1" dirty="0" err="1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дисграфия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 – нарушение письменной речи).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29538" y="762000"/>
            <a:ext cx="2034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V </a:t>
            </a:r>
            <a:r>
              <a:rPr lang="ru-RU" sz="3200" b="1" dirty="0">
                <a:solidFill>
                  <a:srgbClr val="333333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группа.</a:t>
            </a:r>
            <a:endParaRPr lang="ru-RU" sz="3200" dirty="0"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3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720500"/>
            <a:ext cx="6715172" cy="1946501"/>
            <a:chOff x="649442" y="-2949315"/>
            <a:chExt cx="7925152" cy="7361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2949315"/>
              <a:ext cx="7925152" cy="5237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charset="0"/>
                </a:rPr>
                <a:t>Научиться распознавать и запоминать форму букв помогут следующие игры:</a:t>
              </a:r>
              <a:endParaRPr lang="ru-RU" sz="28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8743" y="2093019"/>
            <a:ext cx="297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«конструирование букв»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2207" y="2434642"/>
            <a:ext cx="35418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«зачеркивание неправильных букв»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3371350"/>
            <a:ext cx="3657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«узнай и дорисуй букву»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0948" y="4106185"/>
            <a:ext cx="30643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«обведи букву»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5422" y="4835442"/>
            <a:ext cx="30643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ntro Demo Cond Black CAPS" panose="02000000000000000000" pitchFamily="50" charset="0"/>
              </a:rPr>
              <a:t>«на что похожа буква»</a:t>
            </a:r>
          </a:p>
        </p:txBody>
      </p:sp>
    </p:spTree>
    <p:extLst>
      <p:ext uri="{BB962C8B-B14F-4D97-AF65-F5344CB8AC3E}">
        <p14:creationId xmlns:p14="http://schemas.microsoft.com/office/powerpoint/2010/main" val="825266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29" y="762000"/>
            <a:ext cx="7162800" cy="36838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295C00"/>
                </a:solidFill>
                <a:latin typeface="Bookman Old Style" panose="02050604050505020204" pitchFamily="18" charset="0"/>
              </a:rPr>
              <a:t>На сегодняшний день теория игры складывается из понимания того, что игра является уникальной формой обучения, которая близка детям. (В.П. Тюленев, Н.А. Зайцев, Т. </a:t>
            </a:r>
            <a:r>
              <a:rPr lang="ru-RU" b="1" dirty="0" err="1">
                <a:solidFill>
                  <a:srgbClr val="295C00"/>
                </a:solidFill>
                <a:latin typeface="Bookman Old Style" panose="02050604050505020204" pitchFamily="18" charset="0"/>
              </a:rPr>
              <a:t>Доман</a:t>
            </a:r>
            <a:r>
              <a:rPr lang="ru-RU" b="1" dirty="0">
                <a:solidFill>
                  <a:srgbClr val="295C00"/>
                </a:solidFill>
                <a:latin typeface="Bookman Old Style" panose="02050604050505020204" pitchFamily="18" charset="0"/>
              </a:rPr>
              <a:t>, Б. Никитин и др.) Она позволяет сделать интересными и увлекательным процесс овладения знаниями на творческо-поисковом уровне</a:t>
            </a:r>
            <a:r>
              <a:rPr lang="ru-RU" b="1" dirty="0" smtClean="0">
                <a:solidFill>
                  <a:srgbClr val="295C0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295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3828" y="4267200"/>
            <a:ext cx="5562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95C00"/>
                </a:solidFill>
                <a:latin typeface="Bookman Old Style" panose="02050604050505020204" pitchFamily="18" charset="0"/>
              </a:rPr>
              <a:t>Таким образом, игровые технологии являются активными формами обучения</a:t>
            </a:r>
            <a:r>
              <a:rPr lang="ru-RU" b="1" dirty="0" smtClean="0">
                <a:solidFill>
                  <a:srgbClr val="295C00"/>
                </a:solidFill>
                <a:latin typeface="Bookman Old Style" panose="02050604050505020204" pitchFamily="18" charset="0"/>
              </a:rPr>
              <a:t>. </a:t>
            </a:r>
            <a:endParaRPr lang="ru-RU" b="1" dirty="0">
              <a:solidFill>
                <a:srgbClr val="295C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2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9" y="544270"/>
            <a:ext cx="7467600" cy="990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Для работы над звуковым анализом слова были разработаны игры:</a:t>
            </a:r>
            <a:endParaRPr lang="ru-RU" sz="28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576" y="1828800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«Дрессированный лев»</a:t>
            </a:r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4866583" cy="3255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33800"/>
            <a:ext cx="838200" cy="1113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247" y="5645339"/>
            <a:ext cx="1042506" cy="1103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239" y="5658028"/>
            <a:ext cx="102421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7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9" y="544270"/>
            <a:ext cx="7467600" cy="990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Для работы над звуковым анализом слова были разработаны игры:</a:t>
            </a:r>
            <a:endParaRPr lang="ru-RU" sz="28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576" y="182880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«Слова - парашютисты»</a:t>
            </a:r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2225233" cy="3029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82" y="3048000"/>
            <a:ext cx="1943268" cy="556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388" y="3089777"/>
            <a:ext cx="412969" cy="415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225" y="3089777"/>
            <a:ext cx="426757" cy="402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23" y="4506124"/>
            <a:ext cx="2060627" cy="1865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332" y="4877794"/>
            <a:ext cx="1280271" cy="1280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270" y="2438399"/>
            <a:ext cx="2225233" cy="3029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2270" y="3019334"/>
            <a:ext cx="2118544" cy="5563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739" y="3089777"/>
            <a:ext cx="457240" cy="403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0134" y="3089777"/>
            <a:ext cx="421524" cy="3605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8948" y="4176693"/>
            <a:ext cx="2200847" cy="19813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9125" y="4713428"/>
            <a:ext cx="142049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9" y="544270"/>
            <a:ext cx="7467600" cy="990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Для работы над звуковым анализом слова были разработаны игры:</a:t>
            </a:r>
            <a:endParaRPr lang="ru-RU" sz="28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5617" y="1815461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«Пирамида»</a:t>
            </a:r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51228"/>
            <a:ext cx="3505200" cy="466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86" y="3104213"/>
            <a:ext cx="652329" cy="634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84" y="4362958"/>
            <a:ext cx="30483" cy="371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222" y="4548902"/>
            <a:ext cx="957155" cy="30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020" y="4435876"/>
            <a:ext cx="30483" cy="201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135" y="4384296"/>
            <a:ext cx="30483" cy="39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052" y="4378199"/>
            <a:ext cx="243861" cy="1707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385" y="5274798"/>
            <a:ext cx="353599" cy="335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1611" y="5274797"/>
            <a:ext cx="353599" cy="3353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213" y="5274797"/>
            <a:ext cx="353599" cy="335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815" y="5274797"/>
            <a:ext cx="353599" cy="3353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0979" y="6019800"/>
            <a:ext cx="518205" cy="5334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1329" y="6010028"/>
            <a:ext cx="533446" cy="5334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6858" y="6019800"/>
            <a:ext cx="556308" cy="5334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1765" y="6019800"/>
            <a:ext cx="495343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9" y="544270"/>
            <a:ext cx="7467600" cy="990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Для работы над звуковым анализом слова были разработаны игры:</a:t>
            </a:r>
            <a:endParaRPr lang="ru-RU" sz="28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3547" y="1793246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«Живой-неживой»</a:t>
            </a:r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4974767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89" y="544270"/>
            <a:ext cx="7467600" cy="990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Для работы над звуковым анализом слова были разработаны игры:</a:t>
            </a:r>
            <a:endParaRPr lang="ru-RU" sz="28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3547" y="1793246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Intro Demo Cond Black CAPS" panose="02000000000000000000" pitchFamily="50" charset="0"/>
                <a:ea typeface="Times New Roman" panose="02020603050405020304" pitchFamily="18" charset="0"/>
              </a:rPr>
              <a:t>«Мишка сладкоежка»</a:t>
            </a:r>
            <a:endParaRPr lang="ru-RU" sz="2400" dirty="0">
              <a:solidFill>
                <a:srgbClr val="7030A0"/>
              </a:solidFill>
              <a:latin typeface="Intro Demo Cond Black CAPS" panose="02000000000000000000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57" y="2261515"/>
            <a:ext cx="2658086" cy="2334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962400"/>
            <a:ext cx="1877731" cy="2609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716" y="4038600"/>
            <a:ext cx="1877731" cy="2609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69" y="4072812"/>
            <a:ext cx="1877731" cy="2609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80" y="4419600"/>
            <a:ext cx="755970" cy="615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272" y="4594930"/>
            <a:ext cx="670618" cy="566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087" y="4541137"/>
            <a:ext cx="89009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5638800" cy="1143000"/>
          </a:xfrm>
        </p:spPr>
        <p:txBody>
          <a:bodyPr/>
          <a:lstStyle/>
          <a:p>
            <a:r>
              <a:rPr lang="ru-RU" sz="2800" b="1" dirty="0">
                <a:latin typeface="Bookman Old Style" panose="02050604050505020204" pitchFamily="18" charset="0"/>
              </a:rPr>
              <a:t>Наработанная мной система игровых технологий по формированию звуковой аналитико-синтетической активности дошкольника как предпосылки обучения грамоте помогает:</a:t>
            </a:r>
          </a:p>
        </p:txBody>
      </p:sp>
    </p:spTree>
    <p:extLst>
      <p:ext uri="{BB962C8B-B14F-4D97-AF65-F5344CB8AC3E}">
        <p14:creationId xmlns:p14="http://schemas.microsoft.com/office/powerpoint/2010/main" val="370303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678" y="1644411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эффективно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решать задачи данного раздела программы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6727" y="931868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74536" y="2339781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502" y="2994054"/>
            <a:ext cx="8661952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строить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интересный образовательный процесс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66726" y="3591138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498053" y="4724400"/>
            <a:ext cx="6160469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максимально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концентрирует время занятий за счет четко сформулированных условий игры</a:t>
            </a:r>
          </a:p>
        </p:txBody>
      </p:sp>
    </p:spTree>
    <p:extLst>
      <p:ext uri="{BB962C8B-B14F-4D97-AF65-F5344CB8AC3E}">
        <p14:creationId xmlns:p14="http://schemas.microsoft.com/office/powerpoint/2010/main" val="364762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4487" y="1401906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позволяет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педагогу варьировать стратегию и тактику игровых действий за счет усложнения или упрощения игровых задач в зависимости от уровня усвоения материала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80822" y="818634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2830" y="2699385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4341" y="3556451"/>
            <a:ext cx="7525089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активизирует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воспитанников и повышает их познавательный интерес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74535" y="4157296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498053" y="4724400"/>
            <a:ext cx="6160469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вызывает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эмоциональный </a:t>
            </a:r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подъем</a:t>
            </a:r>
            <a:endParaRPr lang="ru-RU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6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95400" y="914400"/>
            <a:ext cx="6715172" cy="4773118"/>
            <a:chOff x="882727" y="-1869348"/>
            <a:chExt cx="7925152" cy="62815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82727" y="-1869348"/>
              <a:ext cx="7925152" cy="6035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Bookman Old Style" panose="02050604050505020204" pitchFamily="18" charset="0"/>
                  <a:cs typeface="Arial" charset="0"/>
                </a:rPr>
                <a:t>Современным детям нужен современный педагог, а современный педагог – человек творческий, находящийся в постоянном поиске, владеющий соответствующими методиками и технологиями, открывающий воспитанникам неизведанный и сложный мир звуков, слов и предложений – мир русского языка! Ищите творчество в себе и себя в творчестве, дарите свой безграничный потенциал </a:t>
              </a:r>
              <a:r>
                <a:rPr lang="ru-RU" sz="2800" b="1" dirty="0">
                  <a:solidFill>
                    <a:srgbClr val="7030A0"/>
                  </a:solidFill>
                  <a:latin typeface="Bookman Old Style" panose="02050604050505020204" pitchFamily="18" charset="0"/>
                  <a:cs typeface="Arial" charset="0"/>
                </a:rPr>
                <a:t>детям!</a:t>
              </a:r>
              <a:endPara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210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2057400"/>
            <a:ext cx="6715172" cy="3557887"/>
            <a:chOff x="649442" y="-270063"/>
            <a:chExt cx="7925152" cy="46823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270063"/>
              <a:ext cx="7925152" cy="3847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8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Спасибо за внимание! </a:t>
              </a:r>
              <a:endParaRPr lang="ru-RU" sz="8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375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Игровая технология призвана решить такие функции: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09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Р</a:t>
            </a:r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азвлекательную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(это основная функция игры – развлечь, доставить удовольствие, пробудить интерес;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8248" y="3016435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152400" y="3603486"/>
            <a:ext cx="8661952" cy="520700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коммуникативную: освоение диалектики общения;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66727" y="4101637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182515" y="4926489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самореализации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в игре, как полигоне человеческой практики;</a:t>
            </a:r>
          </a:p>
        </p:txBody>
      </p:sp>
    </p:spTree>
    <p:extLst>
      <p:ext uri="{BB962C8B-B14F-4D97-AF65-F5344CB8AC3E}">
        <p14:creationId xmlns:p14="http://schemas.microsoft.com/office/powerpoint/2010/main" val="1280738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Игровая технология призвана решить такие функции: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09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терапевтическую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: преодоление различных трудностей, возникающих в других видах жизнедеятельности;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6727" y="2892581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152401" y="3644751"/>
            <a:ext cx="8661952" cy="520700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диагностическую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: выявление отклонений от нормы в поведения, самопознание в процессе игры;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66727" y="4101637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490244" y="5168123"/>
            <a:ext cx="6160469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межнациональной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коммуникации усвоения единых для всех людей социально-культурных ценностей;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214476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Игровая технология призвана решить такие функции: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3500" y="23622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социализации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: включение в систему общественных отношений, усвоение норм человеческого общения.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0"/>
            <a:ext cx="407504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2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447800"/>
            <a:ext cx="6715172" cy="4167487"/>
            <a:chOff x="649442" y="-1072317"/>
            <a:chExt cx="7925152" cy="54845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1072317"/>
              <a:ext cx="7925152" cy="4658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Х</a:t>
              </a: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очу </a:t>
              </a: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поделиться с вами приемами и формами работы с использованием речевых и дидактических игр при подготовке детей обучению грамоте</a:t>
              </a: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Её нужно </a:t>
              </a:r>
              <a:r>
                <a:rPr lang="ru-RU" sz="2800" b="1" dirty="0">
                  <a:solidFill>
                    <a:schemeClr val="accent3">
                      <a:lumMod val="75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начинать с младшего дошкольного возраста. </a:t>
              </a:r>
              <a:endPara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2500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600" i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Задачами этого года обучения являются: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679" y="2060758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обогащение </a:t>
            </a:r>
            <a:r>
              <a:rPr lang="ru-RU" sz="2000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словаря;</a:t>
            </a:r>
            <a:endParaRPr lang="ru-RU" sz="2000" dirty="0">
              <a:solidFill>
                <a:srgbClr val="295C00"/>
              </a:solidFill>
              <a:latin typeface="Intro Demo Cond Black CAPS" panose="02000000000000000000" pitchFamily="50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8248" y="1562101"/>
            <a:ext cx="405983" cy="4834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8248" y="2507509"/>
            <a:ext cx="405983" cy="4621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503" y="2858079"/>
            <a:ext cx="8661952" cy="520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развитие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умения правильно и четко произносить слова;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66727" y="3390179"/>
            <a:ext cx="407504" cy="4703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574418" y="3773451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формирование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умения различать звуки;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66727" y="4294151"/>
            <a:ext cx="405983" cy="4621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5C00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676400" y="4669185"/>
            <a:ext cx="5992121" cy="52070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295C00"/>
                </a:solidFill>
                <a:latin typeface="Intro Demo Cond Black CAPS" panose="02000000000000000000" pitchFamily="50" charset="0"/>
              </a:rPr>
              <a:t>знакомство </a:t>
            </a:r>
            <a:r>
              <a:rPr lang="ru-RU" dirty="0">
                <a:solidFill>
                  <a:srgbClr val="295C00"/>
                </a:solidFill>
                <a:latin typeface="Intro Demo Cond Black CAPS" panose="02000000000000000000" pitchFamily="50" charset="0"/>
              </a:rPr>
              <a:t>с понятиями «звук», «слово»</a:t>
            </a:r>
          </a:p>
        </p:txBody>
      </p:sp>
    </p:spTree>
    <p:extLst>
      <p:ext uri="{BB962C8B-B14F-4D97-AF65-F5344CB8AC3E}">
        <p14:creationId xmlns:p14="http://schemas.microsoft.com/office/powerpoint/2010/main" val="101341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 build="p"/>
      <p:bldP spid="9" grpId="0" animBg="1"/>
      <p:bldP spid="10" grpId="0" build="p"/>
      <p:bldP spid="11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50132" y="1295400"/>
            <a:ext cx="6715172" cy="4319887"/>
            <a:chOff x="649442" y="-1272881"/>
            <a:chExt cx="7925152" cy="56851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9442" y="-1272881"/>
              <a:ext cx="7925152" cy="1822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Для ознакомления с данными понятиями использую такие формы работы </a:t>
              </a:r>
              <a:r>
                <a:rPr lang="ru-RU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  <a:cs typeface="Arial" charset="0"/>
                </a:rPr>
                <a:t>как:</a:t>
              </a:r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 rot="2911260">
            <a:off x="2029438" y="2553612"/>
            <a:ext cx="362311" cy="74049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6435" y="3255288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беседы</a:t>
            </a:r>
          </a:p>
        </p:txBody>
      </p:sp>
      <p:sp>
        <p:nvSpPr>
          <p:cNvPr id="7" name="Стрелка вниз 6"/>
          <p:cNvSpPr/>
          <p:nvPr/>
        </p:nvSpPr>
        <p:spPr>
          <a:xfrm rot="1767080">
            <a:off x="2961111" y="2676574"/>
            <a:ext cx="362311" cy="14376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4528" y="421666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чтение</a:t>
            </a:r>
          </a:p>
        </p:txBody>
      </p:sp>
      <p:sp>
        <p:nvSpPr>
          <p:cNvPr id="9" name="Стрелка вниз 8"/>
          <p:cNvSpPr/>
          <p:nvPr/>
        </p:nvSpPr>
        <p:spPr>
          <a:xfrm rot="20087102">
            <a:off x="5628220" y="2653801"/>
            <a:ext cx="362311" cy="14376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4852" y="4216664"/>
            <a:ext cx="2068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Intro Demo Cond Black CAPS" panose="02000000000000000000" pitchFamily="50" charset="0"/>
              </a:rPr>
              <a:t>заучивание стихов</a:t>
            </a:r>
          </a:p>
        </p:txBody>
      </p:sp>
      <p:sp>
        <p:nvSpPr>
          <p:cNvPr id="11" name="Стрелка вниз 10"/>
          <p:cNvSpPr/>
          <p:nvPr/>
        </p:nvSpPr>
        <p:spPr>
          <a:xfrm rot="19620679">
            <a:off x="7088626" y="2525375"/>
            <a:ext cx="362311" cy="74049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16240" y="3255288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ntro Demo Cond Black CAPS" panose="02000000000000000000" pitchFamily="50" charset="0"/>
              </a:rPr>
              <a:t>игры</a:t>
            </a:r>
            <a:endParaRPr lang="ru-RU" sz="2400" dirty="0">
              <a:solidFill>
                <a:srgbClr val="C00000"/>
              </a:solidFill>
              <a:latin typeface="Intro Demo Cond Black CAP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7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1327</Words>
  <Application>Microsoft Office PowerPoint</Application>
  <PresentationFormat>Экран (4:3)</PresentationFormat>
  <Paragraphs>152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Bookman Old Style</vt:lpstr>
      <vt:lpstr>Calibri</vt:lpstr>
      <vt:lpstr>Intro Demo Cond Black CAPS</vt:lpstr>
      <vt:lpstr>Monotype Corsiva</vt:lpstr>
      <vt:lpstr>Times New Roman</vt:lpstr>
      <vt:lpstr>1_Тема Office</vt:lpstr>
      <vt:lpstr>Презентация PowerPoint</vt:lpstr>
      <vt:lpstr>Эпиграф</vt:lpstr>
      <vt:lpstr>Презентация PowerPoint</vt:lpstr>
      <vt:lpstr>Игровая технология призвана решить такие функции:</vt:lpstr>
      <vt:lpstr>Игровая технология призвана решить такие функции:</vt:lpstr>
      <vt:lpstr>Игровая технология призвана решить такие функции:</vt:lpstr>
      <vt:lpstr>Презентация PowerPoint</vt:lpstr>
      <vt:lpstr>Задачами этого года обучения являются:</vt:lpstr>
      <vt:lpstr>Презентация PowerPoint</vt:lpstr>
      <vt:lpstr>Презентация PowerPoint</vt:lpstr>
      <vt:lpstr>В средней группе решаем следующие задачи:</vt:lpstr>
      <vt:lpstr>В средней группе решаем следующие задачи:</vt:lpstr>
      <vt:lpstr>Презентация PowerPoint</vt:lpstr>
      <vt:lpstr>Презентация PowerPoint</vt:lpstr>
      <vt:lpstr>Презентация PowerPoint</vt:lpstr>
      <vt:lpstr>Знакомство со словом</vt:lpstr>
      <vt:lpstr>Знакомство со слогом</vt:lpstr>
      <vt:lpstr>Знакомство со звуковым строением слова и обучение звуковому анализу   слова</vt:lpstr>
      <vt:lpstr>формирование понятия «Предложение»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работы над звуковым анализом слова были разработаны игры:</vt:lpstr>
      <vt:lpstr>Для работы над звуковым анализом слова были разработаны игры:</vt:lpstr>
      <vt:lpstr>Для работы над звуковым анализом слова были разработаны игры:</vt:lpstr>
      <vt:lpstr>Для работы над звуковым анализом слова были разработаны игры:</vt:lpstr>
      <vt:lpstr>Для работы над звуковым анализом слова были разработаны игры:</vt:lpstr>
      <vt:lpstr>Наработанная мной система игровых технологий по формированию звуковой аналитико-синтетической активности дошкольника как предпосылки обучения грамоте помогает: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artem b</cp:lastModifiedBy>
  <cp:revision>43</cp:revision>
  <dcterms:created xsi:type="dcterms:W3CDTF">2014-07-06T18:18:01Z</dcterms:created>
  <dcterms:modified xsi:type="dcterms:W3CDTF">2024-01-28T15:06:05Z</dcterms:modified>
</cp:coreProperties>
</file>